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88F0-77EC-4E9A-A888-C6AF9C26E50F}" type="datetimeFigureOut">
              <a:rPr lang="ru-RU" smtClean="0"/>
              <a:pPr/>
              <a:t>17.04.2011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8EA6E-7C29-443D-A607-624AD12ED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88F0-77EC-4E9A-A888-C6AF9C26E50F}" type="datetimeFigureOut">
              <a:rPr lang="ru-RU" smtClean="0"/>
              <a:pPr/>
              <a:t>17.04.2011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8EA6E-7C29-443D-A607-624AD12ED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88F0-77EC-4E9A-A888-C6AF9C26E50F}" type="datetimeFigureOut">
              <a:rPr lang="ru-RU" smtClean="0"/>
              <a:pPr/>
              <a:t>17.04.2011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8EA6E-7C29-443D-A607-624AD12ED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88F0-77EC-4E9A-A888-C6AF9C26E50F}" type="datetimeFigureOut">
              <a:rPr lang="ru-RU" smtClean="0"/>
              <a:pPr/>
              <a:t>17.04.2011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8EA6E-7C29-443D-A607-624AD12ED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88F0-77EC-4E9A-A888-C6AF9C26E50F}" type="datetimeFigureOut">
              <a:rPr lang="ru-RU" smtClean="0"/>
              <a:pPr/>
              <a:t>17.04.2011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8EA6E-7C29-443D-A607-624AD12ED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88F0-77EC-4E9A-A888-C6AF9C26E50F}" type="datetimeFigureOut">
              <a:rPr lang="ru-RU" smtClean="0"/>
              <a:pPr/>
              <a:t>17.04.2011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8EA6E-7C29-443D-A607-624AD12ED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88F0-77EC-4E9A-A888-C6AF9C26E50F}" type="datetimeFigureOut">
              <a:rPr lang="ru-RU" smtClean="0"/>
              <a:pPr/>
              <a:t>17.04.2011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8EA6E-7C29-443D-A607-624AD12ED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88F0-77EC-4E9A-A888-C6AF9C26E50F}" type="datetimeFigureOut">
              <a:rPr lang="ru-RU" smtClean="0"/>
              <a:pPr/>
              <a:t>17.04.2011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8EA6E-7C29-443D-A607-624AD12ED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88F0-77EC-4E9A-A888-C6AF9C26E50F}" type="datetimeFigureOut">
              <a:rPr lang="ru-RU" smtClean="0"/>
              <a:pPr/>
              <a:t>17.04.2011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8EA6E-7C29-443D-A607-624AD12ED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88F0-77EC-4E9A-A888-C6AF9C26E50F}" type="datetimeFigureOut">
              <a:rPr lang="ru-RU" smtClean="0"/>
              <a:pPr/>
              <a:t>17.04.2011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8EA6E-7C29-443D-A607-624AD12ED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88F0-77EC-4E9A-A888-C6AF9C26E50F}" type="datetimeFigureOut">
              <a:rPr lang="ru-RU" smtClean="0"/>
              <a:pPr/>
              <a:t>17.04.2011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8EA6E-7C29-443D-A607-624AD12ED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C88F0-77EC-4E9A-A888-C6AF9C26E50F}" type="datetimeFigureOut">
              <a:rPr lang="ru-RU" smtClean="0"/>
              <a:pPr/>
              <a:t>17.04.2011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8EA6E-7C29-443D-A607-624AD12ED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14290"/>
            <a:ext cx="4048125" cy="5238750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4786314" y="6286520"/>
            <a:ext cx="4176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Сенин В.Г., МОУ «СОШ № 4», г. Корсаков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429124" y="214290"/>
            <a:ext cx="3929922" cy="50167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Обеспечение</a:t>
            </a:r>
          </a:p>
          <a:p>
            <a:r>
              <a:rPr lang="ru-RU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</a:t>
            </a:r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ичной</a:t>
            </a:r>
            <a:b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безопасности</a:t>
            </a:r>
            <a:b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при следовании</a:t>
            </a:r>
            <a:b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 местам отдыха</a:t>
            </a:r>
            <a:b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наземными</a:t>
            </a:r>
            <a:b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видами </a:t>
            </a:r>
            <a:b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транспорта</a:t>
            </a:r>
            <a:endParaRPr lang="ru-RU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Автомобиль загорелся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785794"/>
            <a:ext cx="88582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    </a:t>
            </a:r>
            <a:r>
              <a:rPr lang="ru-RU" sz="2400" dirty="0" smtClean="0"/>
              <a:t>В большинстве случаев пожар начинается под капотом. Человек может находиться в загоревшемся автомобиле не более минуты. Автомобиль сгорает за несколько минут. </a:t>
            </a:r>
          </a:p>
          <a:p>
            <a:r>
              <a:rPr lang="ru-RU" sz="2400" dirty="0" smtClean="0"/>
              <a:t> </a:t>
            </a:r>
          </a:p>
          <a:p>
            <a:r>
              <a:rPr lang="ru-RU" sz="2400" dirty="0" smtClean="0"/>
              <a:t>     </a:t>
            </a:r>
            <a:r>
              <a:rPr lang="ru-RU" sz="2400" dirty="0" smtClean="0">
                <a:solidFill>
                  <a:srgbClr val="FF0000"/>
                </a:solidFill>
              </a:rPr>
              <a:t>Закройте рот и нос тканью (шарфом, платком, рубашкой) и быстро покиньте салон после остановки автомобиля. </a:t>
            </a:r>
          </a:p>
          <a:p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7" name="Рисунок 6" descr="image0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143248"/>
            <a:ext cx="3381375" cy="3238500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 поезде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785794"/>
            <a:ext cx="88582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i="1" dirty="0" smtClean="0"/>
              <a:t>При посадке. </a:t>
            </a:r>
            <a:br>
              <a:rPr lang="ru-RU" sz="2400" b="1" i="1" dirty="0" smtClean="0"/>
            </a:br>
            <a:r>
              <a:rPr lang="ru-RU" sz="2400" dirty="0" smtClean="0">
                <a:solidFill>
                  <a:srgbClr val="FF0000"/>
                </a:solidFill>
              </a:rPr>
              <a:t>Не бегите по платформе рядом с вагоном прибывающего поезда. </a:t>
            </a:r>
            <a:r>
              <a:rPr lang="ru-RU" sz="2400" dirty="0" smtClean="0"/>
              <a:t>Не стойте ближе 2 м от края платформы во время прохождения поезда. </a:t>
            </a:r>
            <a:br>
              <a:rPr lang="ru-RU" sz="2400" dirty="0" smtClean="0"/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Подходите к вагону после полной остановки поезда. </a:t>
            </a:r>
          </a:p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Посадку в вагон следует производить только со стороны перрона или посадочной платформы. </a:t>
            </a:r>
          </a:p>
          <a:p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3214686"/>
            <a:ext cx="2390775" cy="238125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786314" y="5572140"/>
            <a:ext cx="39757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u="sng" dirty="0" smtClean="0"/>
              <a:t>Не бегайте по платформе! </a:t>
            </a: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 поезде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785794"/>
            <a:ext cx="88582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i="1" dirty="0" smtClean="0"/>
              <a:t>При посадке. </a:t>
            </a:r>
            <a:br>
              <a:rPr lang="ru-RU" sz="2400" b="1" i="1" dirty="0" smtClean="0"/>
            </a:br>
            <a:r>
              <a:rPr lang="ru-RU" sz="2400" dirty="0" smtClean="0"/>
              <a:t>      Войдя в вагон, помогите родителям разместить вещи в купе. Достаньте из багажа все, что вам потребуется в дороге, прежде чем уложить его на полки и в специальные отделения. </a:t>
            </a:r>
          </a:p>
          <a:p>
            <a:r>
              <a:rPr lang="ru-RU" sz="2400" dirty="0" smtClean="0"/>
              <a:t>     </a:t>
            </a:r>
            <a:r>
              <a:rPr lang="ru-RU" sz="2400" dirty="0" smtClean="0">
                <a:solidFill>
                  <a:srgbClr val="FF0000"/>
                </a:solidFill>
              </a:rPr>
              <a:t>Тяжелые вещи необходимо разместить внизу, чтобы при толчке они не упали с полки. </a:t>
            </a:r>
          </a:p>
        </p:txBody>
      </p:sp>
      <p:pic>
        <p:nvPicPr>
          <p:cNvPr id="7" name="Рисунок 6" descr="8vagon_0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071810"/>
            <a:ext cx="3448050" cy="3333750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 поезде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785794"/>
            <a:ext cx="88582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i="1" dirty="0" smtClean="0"/>
              <a:t>В дороге</a:t>
            </a:r>
            <a:r>
              <a:rPr lang="ru-RU" sz="2400" i="1" dirty="0" smtClean="0"/>
              <a:t>. </a:t>
            </a:r>
          </a:p>
          <a:p>
            <a:r>
              <a:rPr lang="ru-RU" sz="2400" dirty="0" smtClean="0"/>
              <a:t>     Если ваше место находится на верхней полке, подумайте, что надо сделать, чтобы не упасть с нее в случае резкого торможения поезда.</a:t>
            </a:r>
            <a:endParaRPr lang="ru-RU" sz="2400" dirty="0" smtClean="0">
              <a:solidFill>
                <a:srgbClr val="FF0000"/>
              </a:solidFill>
            </a:endParaRPr>
          </a:p>
        </p:txBody>
      </p:sp>
      <p:pic>
        <p:nvPicPr>
          <p:cNvPr id="5" name="Рисунок 4" descr="c7f81fdba21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428868"/>
            <a:ext cx="4438650" cy="3333750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 поезде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428604"/>
            <a:ext cx="88582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i="1" dirty="0" smtClean="0"/>
              <a:t>В дороге</a:t>
            </a:r>
            <a:r>
              <a:rPr lang="ru-RU" sz="2400" i="1" dirty="0" smtClean="0"/>
              <a:t>. </a:t>
            </a:r>
            <a:r>
              <a:rPr lang="ru-RU" sz="2400" i="1" dirty="0" smtClean="0"/>
              <a:t> </a:t>
            </a:r>
            <a:r>
              <a:rPr lang="ru-RU" sz="2400" dirty="0" smtClean="0"/>
              <a:t>Воду </a:t>
            </a:r>
            <a:r>
              <a:rPr lang="ru-RU" sz="2400" dirty="0" smtClean="0"/>
              <a:t>пейте только из титана (большого кипятильника для воды), находящегося возле купе проводника, или продающуюся в пластиковых бутылках. </a:t>
            </a:r>
          </a:p>
          <a:p>
            <a:r>
              <a:rPr lang="ru-RU" sz="2400" dirty="0" smtClean="0"/>
              <a:t>     Во время движения поезда не высовывайтесь из окна, не открывайте наружные двери, не стойте на подножке. </a:t>
            </a:r>
          </a:p>
          <a:p>
            <a:r>
              <a:rPr lang="ru-RU" sz="2400" dirty="0" smtClean="0"/>
              <a:t>     Выходя из вагона на остановках, не отходите далеко от поезда. </a:t>
            </a:r>
          </a:p>
          <a:p>
            <a:r>
              <a:rPr lang="ru-RU" sz="2400" dirty="0" smtClean="0"/>
              <a:t>Не трогайте без надобности стоп-кран</a:t>
            </a:r>
            <a:r>
              <a:rPr lang="ru-RU" sz="2400" dirty="0" smtClean="0"/>
              <a:t>.</a:t>
            </a:r>
            <a:endParaRPr lang="ru-RU" sz="2400" dirty="0" smtClean="0"/>
          </a:p>
        </p:txBody>
      </p:sp>
      <p:pic>
        <p:nvPicPr>
          <p:cNvPr id="5" name="Рисунок 4" descr="image0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214686"/>
            <a:ext cx="2495550" cy="3333750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pic>
        <p:nvPicPr>
          <p:cNvPr id="7" name="Рисунок 6" descr="sl_poezd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1802" y="3214686"/>
            <a:ext cx="2219325" cy="3333750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pic>
        <p:nvPicPr>
          <p:cNvPr id="8" name="Рисунок 7" descr="img7875_1305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0694" y="3214686"/>
            <a:ext cx="2105025" cy="333375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 поезде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785794"/>
            <a:ext cx="88582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Во время пожара. </a:t>
            </a:r>
          </a:p>
          <a:p>
            <a:r>
              <a:rPr lang="ru-RU" sz="2400" b="1" i="1" dirty="0" smtClean="0"/>
              <a:t>     </a:t>
            </a:r>
            <a:r>
              <a:rPr lang="ru-RU" sz="2400" dirty="0" smtClean="0"/>
              <a:t>В случае возникновения пожара необходимо немедленно сообщить об этом проводнику. </a:t>
            </a:r>
          </a:p>
          <a:p>
            <a:r>
              <a:rPr lang="ru-RU" sz="2400" dirty="0" smtClean="0"/>
              <a:t>     При не возможности потушить пожар и связаться с начальником поезда или машинистом необходимо остановить поезд с помощью стоп-крана и попытаться выйти из вагона через двери или окна (нельзя выпрыгивать из вагона движущегося поезда или пытаться выбраться на крышу).</a:t>
            </a:r>
            <a:endParaRPr lang="ru-RU" sz="2400" dirty="0" smtClean="0">
              <a:solidFill>
                <a:srgbClr val="FF0000"/>
              </a:solidFill>
            </a:endParaRPr>
          </a:p>
        </p:txBody>
      </p:sp>
      <p:pic>
        <p:nvPicPr>
          <p:cNvPr id="7" name="Рисунок 6" descr="Рисунок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3929066"/>
            <a:ext cx="7105650" cy="238125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 поезде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785794"/>
            <a:ext cx="88582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Во время пожара. </a:t>
            </a:r>
          </a:p>
          <a:p>
            <a:r>
              <a:rPr lang="ru-RU" sz="2400" b="1" i="1" dirty="0" smtClean="0"/>
              <a:t>     </a:t>
            </a:r>
            <a:r>
              <a:rPr lang="ru-RU" sz="2400" dirty="0" smtClean="0"/>
              <a:t>Если горящий поезд продолжает движение, а пожар возник в передних вагонах, следует перейти в вагоны поезда, где пожара нет, плотно закрывая за собой двери (двигайтесь пригнувшись, дышите через мокрую ткань).</a:t>
            </a:r>
            <a:endParaRPr lang="ru-RU" sz="2400" dirty="0" smtClean="0">
              <a:solidFill>
                <a:srgbClr val="FF0000"/>
              </a:solidFill>
            </a:endParaRPr>
          </a:p>
        </p:txBody>
      </p:sp>
      <p:pic>
        <p:nvPicPr>
          <p:cNvPr id="5" name="Рисунок 4" descr="pohzar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2928934"/>
            <a:ext cx="4438650" cy="3333750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 поезде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29058" y="500042"/>
            <a:ext cx="521494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В случае аварии</a:t>
            </a:r>
            <a:r>
              <a:rPr lang="ru-RU" sz="2400" i="1" dirty="0" smtClean="0"/>
              <a:t>. </a:t>
            </a:r>
          </a:p>
          <a:p>
            <a:r>
              <a:rPr lang="ru-RU" sz="2400" i="1" dirty="0" smtClean="0"/>
              <a:t>     </a:t>
            </a:r>
            <a:r>
              <a:rPr lang="ru-RU" sz="2400" dirty="0" smtClean="0"/>
              <a:t>Во время толчка (удара) постарайтесь ухватиться руками за неподвижные части вагона или сгруппируйтесь и прикройте голову руками во избежание травм.</a:t>
            </a:r>
          </a:p>
          <a:p>
            <a:r>
              <a:rPr lang="ru-RU" sz="2400" dirty="0" smtClean="0"/>
              <a:t>     Если в случае аварии вагон начал опрокидываться, ухватитесь за выступы полок и другие неподвижные части вагона, закройте глаза, упритесь ногами в стену. После того как вагон обретет устойчивость, осмотритесь и наметьте путь выхода из него. Если дверь заклинило, выбирайтесь через окна. </a:t>
            </a:r>
          </a:p>
        </p:txBody>
      </p:sp>
      <p:pic>
        <p:nvPicPr>
          <p:cNvPr id="5" name="Рисунок 4" descr="b9858c9a59_1366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3214686"/>
            <a:ext cx="3598843" cy="2714644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Итог урока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856357"/>
            <a:ext cx="88582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1. </a:t>
            </a:r>
            <a:r>
              <a:rPr lang="ru-RU" sz="2400" dirty="0" smtClean="0">
                <a:solidFill>
                  <a:srgbClr val="FF0000"/>
                </a:solidFill>
              </a:rPr>
              <a:t>Какими должны быть действия пассажира 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     легкового автомобиля при столкновении со 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     встречной машиной? </a:t>
            </a:r>
          </a:p>
          <a:p>
            <a:r>
              <a:rPr lang="ru-RU" sz="2400" dirty="0" smtClean="0"/>
              <a:t>2.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Опишите действия пассажира легкового автомобиля, если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    автомобиль загорелся. </a:t>
            </a:r>
          </a:p>
          <a:p>
            <a:r>
              <a:rPr lang="ru-RU" sz="2400" dirty="0" smtClean="0"/>
              <a:t>3.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Перечислите меры безопасности пассажира, следующего</a:t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   железнодорожным транспортом, при посадке в вагон и в пути</a:t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   следования. </a:t>
            </a:r>
          </a:p>
          <a:p>
            <a:r>
              <a:rPr lang="ru-RU" sz="2400" dirty="0" smtClean="0"/>
              <a:t>4.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Подберите и последовательно запишите в дневник</a:t>
            </a:r>
            <a:b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    безопасности меры личной безопасности при езде на легковом</a:t>
            </a:r>
            <a:b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    автомобиле в качестве пассажира. </a:t>
            </a:r>
          </a:p>
          <a:p>
            <a:r>
              <a:rPr lang="ru-RU" sz="2400" dirty="0" smtClean="0"/>
              <a:t>5. 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Сделайте подборку рекомендаций из учебника и других</a:t>
            </a:r>
            <a:b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    источников по обеспечению безопасного проезда по железной</a:t>
            </a:r>
            <a:b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    дороге. Выберите для себя наиболее необходимые, запишите</a:t>
            </a:r>
            <a:b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    их в дневник безопасности. </a:t>
            </a:r>
            <a:endParaRPr lang="ru-RU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8" name="Рисунок 7" descr="Рисунок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140" y="285728"/>
            <a:ext cx="2038350" cy="14287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Организация отдыха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714356"/>
            <a:ext cx="4572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Организация активного отдыха в природных условиях зачастую связана с необходимостью пользоваться различными видами транспорта (наземным, воздушным и водным). </a:t>
            </a:r>
          </a:p>
          <a:p>
            <a:endParaRPr lang="ru-RU" sz="2400" dirty="0" smtClean="0"/>
          </a:p>
          <a:p>
            <a:r>
              <a:rPr lang="ru-RU" sz="2400" dirty="0" smtClean="0"/>
              <a:t>Количество транспортных средств в мире постоянно растет, возрастает скорость их движения, повышается их надежность и комфортабельность. </a:t>
            </a:r>
            <a:endParaRPr lang="ru-RU" sz="2400" dirty="0"/>
          </a:p>
        </p:txBody>
      </p:sp>
      <p:pic>
        <p:nvPicPr>
          <p:cNvPr id="5" name="Рисунок 4" descr="pic_120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857232"/>
            <a:ext cx="4104606" cy="3071834"/>
          </a:xfrm>
          <a:prstGeom prst="rect">
            <a:avLst/>
          </a:prstGeom>
        </p:spPr>
      </p:pic>
      <p:pic>
        <p:nvPicPr>
          <p:cNvPr id="7" name="Рисунок 6" descr="399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3714752"/>
            <a:ext cx="3810000" cy="2219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Как обеспечить безопасность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714356"/>
            <a:ext cx="4572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Однако полностью обеспечить безопасность передвижения пассажиров на любом виде транспорта невозможно. </a:t>
            </a:r>
          </a:p>
          <a:p>
            <a:endParaRPr lang="ru-RU" sz="2400" dirty="0"/>
          </a:p>
          <a:p>
            <a:r>
              <a:rPr lang="ru-RU" sz="2400" dirty="0" smtClean="0"/>
              <a:t>Аварии и катастрофы на транспорте происходили и происходят. Не стоит их перечислять, о них в последнее время часто пишут в газетах, говорят по телевидению и радио.</a:t>
            </a:r>
            <a:endParaRPr lang="ru-RU" sz="2400" dirty="0"/>
          </a:p>
        </p:txBody>
      </p:sp>
      <p:pic>
        <p:nvPicPr>
          <p:cNvPr id="7" name="Рисунок 6" descr="p18_0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928670"/>
            <a:ext cx="4000500" cy="3028950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Третий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714356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    Безопасность на всех видах транспорта обеспечивается человеком и зависит от его уровня подготовки и ответственности при использовании транспортного средства. Безопасность пассажиров обеспечивают специалисты, которые участвуют в подготовке транспортных средств, в их управлении, контролируют соблюдение правил движения. </a:t>
            </a:r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/>
              <a:t> </a:t>
            </a:r>
            <a:r>
              <a:rPr lang="ru-RU" sz="2400" dirty="0" smtClean="0"/>
              <a:t>    Существуют специальные службы, отвечающие за безопасность наземных, воздушных и водных транспортных средств.</a:t>
            </a:r>
            <a:endParaRPr lang="ru-RU" sz="2400" dirty="0"/>
          </a:p>
        </p:txBody>
      </p:sp>
      <p:pic>
        <p:nvPicPr>
          <p:cNvPr id="5" name="Рисунок 4" descr="-1f253e43086a30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3143248"/>
            <a:ext cx="3333750" cy="2219325"/>
          </a:xfrm>
          <a:prstGeom prst="rect">
            <a:avLst/>
          </a:prstGeom>
        </p:spPr>
      </p:pic>
      <p:pic>
        <p:nvPicPr>
          <p:cNvPr id="7" name="Рисунок 6" descr="dosmotr40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38" y="3143248"/>
            <a:ext cx="3324225" cy="2219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Четвертый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714356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 </a:t>
            </a:r>
            <a:r>
              <a:rPr lang="ru-RU" sz="2400" dirty="0" smtClean="0"/>
              <a:t>    Пассажир тоже может повысить уровень личной безопасности. Он должен быть готов к аварийной ситуации и при необходимости максимально использовать свои возможности для сохранения жизни и здоровья. Кроме того, пассажир обязан соблюдать ряд правил безопасности при следовании определенным видом транспорта.</a:t>
            </a:r>
            <a:endParaRPr lang="ru-RU" sz="2400" dirty="0"/>
          </a:p>
        </p:txBody>
      </p:sp>
      <p:pic>
        <p:nvPicPr>
          <p:cNvPr id="5" name="Рисунок 4" descr="untitl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6" y="3071810"/>
            <a:ext cx="3571875" cy="2857500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Пятый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714356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 </a:t>
            </a:r>
            <a:r>
              <a:rPr lang="ru-RU" sz="2400" dirty="0" smtClean="0"/>
              <a:t>    В настоящее время специалистами в области безопасности разработаны различные рекомендации по безопасному поведению пассажира в пути. </a:t>
            </a:r>
          </a:p>
          <a:p>
            <a:r>
              <a:rPr lang="ru-RU" sz="2400" dirty="0"/>
              <a:t> </a:t>
            </a:r>
            <a:r>
              <a:rPr lang="ru-RU" sz="2400" dirty="0" smtClean="0"/>
              <a:t>    Рассмотрим некоторые ситуации, которые могут возникнуть при поездке на автомобиле и в поезде.</a:t>
            </a:r>
            <a:endParaRPr lang="ru-RU" sz="2400" dirty="0"/>
          </a:p>
        </p:txBody>
      </p:sp>
      <p:pic>
        <p:nvPicPr>
          <p:cNvPr id="7" name="Рисунок 6" descr="mospro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00" y="3000372"/>
            <a:ext cx="3562350" cy="2381250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pic>
        <p:nvPicPr>
          <p:cNvPr id="8" name="Рисунок 7" descr="rail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2000" y="3000372"/>
            <a:ext cx="5210175" cy="2381250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 автомобиле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00562" y="714356"/>
            <a:ext cx="464343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 </a:t>
            </a:r>
            <a:r>
              <a:rPr lang="ru-RU" sz="2400" dirty="0" smtClean="0"/>
              <a:t>Вы едете с родителями на личной автомашине за город. Перед началом движения обязательно </a:t>
            </a:r>
            <a:r>
              <a:rPr lang="ru-RU" sz="2400" b="1" i="1" dirty="0" smtClean="0">
                <a:solidFill>
                  <a:srgbClr val="FF0000"/>
                </a:solidFill>
              </a:rPr>
              <a:t>пристегнитесь ремнями безопасности</a:t>
            </a:r>
            <a:r>
              <a:rPr lang="ru-RU" sz="2400" dirty="0" smtClean="0"/>
              <a:t>, накидывание ремня лишь для вида (без необходимого натяжения) при аварии станет причиной дополнительных травм.</a:t>
            </a:r>
            <a:endParaRPr lang="ru-RU" sz="2400" dirty="0"/>
          </a:p>
        </p:txBody>
      </p:sp>
      <p:pic>
        <p:nvPicPr>
          <p:cNvPr id="7" name="Рисунок 6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928669"/>
            <a:ext cx="3671889" cy="303461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Защита при возможном столкновении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4549676"/>
            <a:ext cx="88582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 </a:t>
            </a:r>
            <a:r>
              <a:rPr lang="ru-RU" sz="2400" dirty="0" smtClean="0"/>
              <a:t>    </a:t>
            </a:r>
            <a:r>
              <a:rPr lang="ru-RU" sz="2400" dirty="0" smtClean="0">
                <a:solidFill>
                  <a:srgbClr val="FF0000"/>
                </a:solidFill>
              </a:rPr>
              <a:t>Сильно напрягите </a:t>
            </a:r>
            <a:r>
              <a:rPr lang="ru-RU" sz="2400" dirty="0">
                <a:solidFill>
                  <a:srgbClr val="FF0000"/>
                </a:solidFill>
              </a:rPr>
              <a:t>все тело (мышцы), </a:t>
            </a:r>
            <a:r>
              <a:rPr lang="ru-RU" sz="2400" dirty="0" smtClean="0">
                <a:solidFill>
                  <a:srgbClr val="FF0000"/>
                </a:solidFill>
              </a:rPr>
              <a:t>втяните </a:t>
            </a:r>
            <a:r>
              <a:rPr lang="ru-RU" sz="2400" dirty="0">
                <a:solidFill>
                  <a:srgbClr val="FF0000"/>
                </a:solidFill>
              </a:rPr>
              <a:t>голову в плечи. </a:t>
            </a:r>
            <a:r>
              <a:rPr lang="ru-RU" sz="2400" dirty="0" smtClean="0">
                <a:solidFill>
                  <a:srgbClr val="FF0000"/>
                </a:solidFill>
              </a:rPr>
              <a:t>Расслабляться </a:t>
            </a:r>
            <a:r>
              <a:rPr lang="ru-RU" sz="2400" dirty="0">
                <a:solidFill>
                  <a:srgbClr val="FF0000"/>
                </a:solidFill>
              </a:rPr>
              <a:t>нельзя до полной остановки автомобиля. 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Не покидайте </a:t>
            </a:r>
            <a:r>
              <a:rPr lang="ru-RU" sz="2400" dirty="0" smtClean="0">
                <a:solidFill>
                  <a:srgbClr val="FF0000"/>
                </a:solidFill>
              </a:rPr>
              <a:t>автомобиль </a:t>
            </a:r>
            <a:r>
              <a:rPr lang="ru-RU" sz="2400" dirty="0">
                <a:solidFill>
                  <a:srgbClr val="FF0000"/>
                </a:solidFill>
              </a:rPr>
              <a:t>до его полной </a:t>
            </a:r>
            <a:r>
              <a:rPr lang="ru-RU" sz="2400" dirty="0" smtClean="0">
                <a:solidFill>
                  <a:srgbClr val="FF0000"/>
                </a:solidFill>
              </a:rPr>
              <a:t>остановки.</a:t>
            </a:r>
          </a:p>
          <a:p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/>
              <a:t>Нельзя выпрыгивать из автомобиля при его столкновении, переворачивании. Шансов уцелеть больше, если находиться внутри.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3384000"/>
            <a:ext cx="42247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/>
              <a:t>Позы водителя </a:t>
            </a:r>
            <a:r>
              <a:rPr lang="ru-RU" sz="2400" dirty="0"/>
              <a:t>и </a:t>
            </a:r>
            <a:r>
              <a:rPr lang="ru-RU" sz="2400" i="1" dirty="0"/>
              <a:t>пассажиров </a:t>
            </a: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u="sng" dirty="0" smtClean="0"/>
              <a:t>при </a:t>
            </a:r>
            <a:r>
              <a:rPr lang="ru-RU" sz="2400" i="1" u="sng" dirty="0"/>
              <a:t>неизбежности </a:t>
            </a:r>
            <a:r>
              <a:rPr lang="ru-RU" sz="2400" i="1" u="sng" dirty="0" smtClean="0"/>
              <a:t/>
            </a:r>
            <a:br>
              <a:rPr lang="ru-RU" sz="2400" i="1" u="sng" dirty="0" smtClean="0"/>
            </a:br>
            <a:r>
              <a:rPr lang="ru-RU" sz="2400" i="1" u="sng" dirty="0" smtClean="0"/>
              <a:t>столкновения </a:t>
            </a:r>
            <a:endParaRPr lang="ru-RU" sz="2400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4919254" y="3384000"/>
            <a:ext cx="39446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i="1" dirty="0"/>
              <a:t>Безопасная поза </a:t>
            </a: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>при </a:t>
            </a:r>
            <a:r>
              <a:rPr lang="ru-RU" sz="2400" i="1" dirty="0"/>
              <a:t>возможном </a:t>
            </a: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u="sng" dirty="0" smtClean="0"/>
              <a:t>столкновении </a:t>
            </a:r>
            <a:r>
              <a:rPr lang="ru-RU" sz="2400" i="1" u="sng" dirty="0"/>
              <a:t>автомобиля </a:t>
            </a:r>
            <a:endParaRPr lang="ru-RU" sz="2400" dirty="0"/>
          </a:p>
        </p:txBody>
      </p:sp>
      <p:pic>
        <p:nvPicPr>
          <p:cNvPr id="11" name="Рисунок 10" descr="Рисунок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642918"/>
            <a:ext cx="2743200" cy="2857500"/>
          </a:xfrm>
          <a:prstGeom prst="rect">
            <a:avLst/>
          </a:prstGeom>
        </p:spPr>
      </p:pic>
      <p:pic>
        <p:nvPicPr>
          <p:cNvPr id="12" name="Рисунок 11" descr="Рисунок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884" y="642918"/>
            <a:ext cx="3067050" cy="28575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Когда автомобиль переворачивается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785794"/>
            <a:ext cx="88582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    Падайте на соседнее сиденье (если не пристегнуты ремнями), покрепче схватитесь за него и уткнитесь в него лицом.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7" name="Рисунок 6" descr="26862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643050"/>
            <a:ext cx="4276725" cy="2857500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pic>
        <p:nvPicPr>
          <p:cNvPr id="8" name="Рисунок 7" descr="_Picture_file_path_1243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1643050"/>
            <a:ext cx="3800475" cy="2857500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694</Words>
  <Application>Microsoft Office PowerPoint</Application>
  <PresentationFormat>Экран (4:3)</PresentationFormat>
  <Paragraphs>73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svg</dc:creator>
  <cp:lastModifiedBy>svg</cp:lastModifiedBy>
  <cp:revision>18</cp:revision>
  <dcterms:created xsi:type="dcterms:W3CDTF">2011-04-16T22:55:41Z</dcterms:created>
  <dcterms:modified xsi:type="dcterms:W3CDTF">2011-04-17T06:31:04Z</dcterms:modified>
</cp:coreProperties>
</file>