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3" r:id="rId3"/>
    <p:sldId id="258" r:id="rId4"/>
    <p:sldId id="259" r:id="rId5"/>
    <p:sldId id="262" r:id="rId6"/>
    <p:sldId id="261" r:id="rId7"/>
    <p:sldId id="260" r:id="rId8"/>
    <p:sldId id="265" r:id="rId9"/>
    <p:sldId id="264" r:id="rId10"/>
    <p:sldId id="272" r:id="rId11"/>
    <p:sldId id="267" r:id="rId12"/>
    <p:sldId id="268" r:id="rId13"/>
    <p:sldId id="269" r:id="rId14"/>
    <p:sldId id="273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6E066-9C3E-4041-BB62-0E6CA410FD91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F47AF-4095-487D-8BA3-06351F53D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2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0F7996-2923-4E3B-B991-D5F085F54CAF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06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64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432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261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730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694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2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65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63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42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45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03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44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42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47AF-4095-487D-8BA3-06351F53DEA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06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7616-41C6-4EF6-AEA0-8B7BC960339D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41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44B6-B919-4585-AACF-542B2EF74BE5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25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623C-61AE-4392-AD2B-E3EAE8299492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6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4D6F-1EF2-48AB-AABC-0357C9F3195E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167126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50D3-60E1-4CA1-8D5F-008F429D9C03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3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FF89-6ED0-4B03-A51E-24F416BC606D}" type="slidenum">
              <a:rPr lang="ru-RU">
                <a:solidFill>
                  <a:srgbClr val="1D364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014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5D44-CCF9-42C2-8FC2-77B3DC373864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76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3CDF-5783-4104-9BBF-96CA5F07E60D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8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A73F-93AE-4B4B-9DEB-2D826E3CE8B3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77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98EE1-4A63-410D-8DD7-7E1B556B0A1D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9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1972-8072-4182-9B2A-819527BE145B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52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1216-E857-4C67-823B-4771BF513D78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02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FE6D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FE6D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22E95-6C4D-4C52-A38D-AC9FFBA17DB5}" type="slidenum">
              <a:rPr lang="ru-RU">
                <a:solidFill>
                  <a:srgbClr val="DFE6D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DFE6D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097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video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Опасности аварий и катастроф </a:t>
            </a:r>
            <a:r>
              <a:rPr lang="ru-RU" sz="1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(начало)</a:t>
            </a:r>
            <a:endParaRPr lang="ru-RU" sz="1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7992888" cy="552230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AD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Подразделение аварий и катастроф по характеру их проявления</a:t>
            </a:r>
            <a:r>
              <a:rPr lang="ru-RU" sz="2400" b="1" dirty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Аварии на химически опасных объектах.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Аварии на радиационно опасных объектах</a:t>
            </a:r>
            <a:endParaRPr lang="ru-RU" sz="2000" b="1" dirty="0">
              <a:solidFill>
                <a:srgbClr val="FFAD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59016"/>
            <a:ext cx="892899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Чупров Л.А. МОУ СОШ №3 с. Камень-Рыболов Ханкайского района Приморского края.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86400" y="4149080"/>
            <a:ext cx="2646040" cy="19845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732622">
            <a:off x="539552" y="4262900"/>
            <a:ext cx="2376264" cy="239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4649" y="4335899"/>
            <a:ext cx="3011487" cy="196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8919" y="849288"/>
            <a:ext cx="2148045" cy="15121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93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03305"/>
            <a:ext cx="5904656" cy="44627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Радиационные аварии подразделяются на 3 </a:t>
            </a:r>
            <a:r>
              <a:rPr lang="ru-RU" sz="2000" b="1" dirty="0" smtClean="0">
                <a:solidFill>
                  <a:prstClr val="white"/>
                </a:solidFill>
                <a:ea typeface="Calibri"/>
                <a:cs typeface="Times New Roman"/>
              </a:rPr>
              <a:t>типа</a:t>
            </a:r>
            <a:endParaRPr lang="ru-RU" sz="20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268760"/>
            <a:ext cx="2304256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локальная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1268760"/>
            <a:ext cx="2304256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местная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268760"/>
            <a:ext cx="2304256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132856"/>
            <a:ext cx="2304256" cy="4248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нарушение в работе РОО (радиационно опасного объекта), при котором не произошел выход радиоактивных продуктов или ионизирующих излучений за предусмотренные границы оборудования, технологических систем, зданий и сооружений в количествах, превышающих установленные для нормальной эксплуатации предприятия значения;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132856"/>
            <a:ext cx="2304256" cy="4248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нарушение в работе РОО, при котором произошел выход радиоактивных продуктов в пределах санитарно-защитной зоны и в количествах, превышающих установленные для данного предприятия;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3361" y="2132856"/>
            <a:ext cx="2304256" cy="4248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нарушение в работе РОО, при котором произошел выход радиоактивных продуктов за границу санитарно-защитной зоны и в количествах, приводящих к радиоактивному загрязнению прилегающей территории и возможному облучению проживающего на ней населения выше установленных норм.</a:t>
            </a:r>
          </a:p>
        </p:txBody>
      </p:sp>
      <p:cxnSp>
        <p:nvCxnSpPr>
          <p:cNvPr id="11" name="Прямая со стрелкой 10"/>
          <p:cNvCxnSpPr>
            <a:stCxn id="3" idx="2"/>
            <a:endCxn id="4" idx="0"/>
          </p:cNvCxnSpPr>
          <p:nvPr/>
        </p:nvCxnSpPr>
        <p:spPr>
          <a:xfrm flipH="1">
            <a:off x="1619672" y="649581"/>
            <a:ext cx="2664296" cy="619179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5" idx="0"/>
          </p:cNvCxnSpPr>
          <p:nvPr/>
        </p:nvCxnSpPr>
        <p:spPr>
          <a:xfrm>
            <a:off x="4283968" y="649581"/>
            <a:ext cx="0" cy="619179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6" idx="0"/>
          </p:cNvCxnSpPr>
          <p:nvPr/>
        </p:nvCxnSpPr>
        <p:spPr>
          <a:xfrm>
            <a:off x="4283968" y="649581"/>
            <a:ext cx="2952328" cy="619179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51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550894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Радиоактивностью называют неустойчивость ядер некоторых атомов, которая проявляется в их способности к самопроизвольному превращению (по научному — распаду), что сопровождается выходом ионизирующего излучения (радиации). </a:t>
            </a:r>
            <a:endParaRPr lang="ru-RU" sz="2000" b="1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white"/>
                </a:solidFill>
                <a:ea typeface="Calibri"/>
                <a:cs typeface="Times New Roman"/>
              </a:rPr>
              <a:t>Энергия 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такого излучения достаточно велика,  поэтому она способна воздействовать на вещество, создавая новые ионы разных знаков. Вызывать радиацию с помощью химических реакций нельзя, это полностью физический процесс.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3" y="404664"/>
            <a:ext cx="3508489" cy="55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94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163202"/>
            <a:ext cx="5148572" cy="42550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Различают несколько видов радиации: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1408096"/>
            <a:ext cx="2232248" cy="201622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Альфа-частицы — это относительно тяжелые частицы, заряженные положительно, представляют собой ядра гелия.</a:t>
            </a:r>
          </a:p>
        </p:txBody>
      </p:sp>
      <p:sp>
        <p:nvSpPr>
          <p:cNvPr id="4" name="Овал 3"/>
          <p:cNvSpPr/>
          <p:nvPr/>
        </p:nvSpPr>
        <p:spPr>
          <a:xfrm>
            <a:off x="2728198" y="1268760"/>
            <a:ext cx="2286254" cy="201622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Бета-частицы — обычные электроны.</a:t>
            </a:r>
          </a:p>
        </p:txBody>
      </p:sp>
      <p:sp>
        <p:nvSpPr>
          <p:cNvPr id="5" name="Овал 4"/>
          <p:cNvSpPr/>
          <p:nvPr/>
        </p:nvSpPr>
        <p:spPr>
          <a:xfrm>
            <a:off x="314021" y="4149080"/>
            <a:ext cx="2403773" cy="223224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Гамма-излучение — имеет ту же природу, что и видимый свет, однако гораздо большую проникающую способность.</a:t>
            </a:r>
          </a:p>
        </p:txBody>
      </p:sp>
      <p:sp>
        <p:nvSpPr>
          <p:cNvPr id="6" name="Овал 5"/>
          <p:cNvSpPr/>
          <p:nvPr/>
        </p:nvSpPr>
        <p:spPr>
          <a:xfrm>
            <a:off x="5148064" y="330580"/>
            <a:ext cx="3672408" cy="285396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Рентгеновские лучи — похожи на гамма-излучение, но имеют меньшую энергию. Кстати, Солнце — один из естественных источников таких лучей, но защиту от солнечной радиации обеспечивает атмосфера Земли.</a:t>
            </a:r>
          </a:p>
        </p:txBody>
      </p:sp>
      <p:sp>
        <p:nvSpPr>
          <p:cNvPr id="7" name="Овал 6"/>
          <p:cNvSpPr/>
          <p:nvPr/>
        </p:nvSpPr>
        <p:spPr>
          <a:xfrm>
            <a:off x="2728198" y="3479122"/>
            <a:ext cx="3429947" cy="285396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Нейтроны — это электрически нейтральные частицы, возникающие в основном рядом с работающим атомным реактором, доступ туда должен быть ограничен.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69372" y="3424320"/>
            <a:ext cx="24511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16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99028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Наиболее опасно для человека Альфа, Бета и Гамма излучение, которое может привести к серьезным заболеваниям, генетическим нарушения и даже смерти. </a:t>
            </a:r>
            <a:endParaRPr lang="ru-RU" sz="2000" b="1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white"/>
                </a:solidFill>
                <a:ea typeface="Calibri"/>
                <a:cs typeface="Times New Roman"/>
              </a:rPr>
              <a:t>Степень 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влияния радиации на здоровье человека зависит от вида излучения, времени и частоты. </a:t>
            </a:r>
            <a:endParaRPr lang="ru-RU" sz="2000" b="1" dirty="0" smtClean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348880"/>
            <a:ext cx="8784976" cy="150810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Последствия радиации, которые могут привести к фатальным случаям, бывают как при однократном пребывании у сильнейшего источника излучения (естественного или искусственного), так и при хранении слаборадиоактивных предметов у себя дома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05064"/>
            <a:ext cx="4752528" cy="5081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могут быть: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460" y="4700954"/>
            <a:ext cx="2376264" cy="5105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антиквариат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0724" y="4711623"/>
            <a:ext cx="2376264" cy="499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драгоценные камни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7655" y="4711623"/>
            <a:ext cx="3958746" cy="499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изделия из радиоактивного пластика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2887" y="5244635"/>
            <a:ext cx="1681047" cy="137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337"/>
          <a:stretch/>
        </p:blipFill>
        <p:spPr bwMode="auto">
          <a:xfrm>
            <a:off x="269209" y="5244634"/>
            <a:ext cx="2361516" cy="137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9246" y="5244635"/>
            <a:ext cx="1264601" cy="137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80164" y="5244635"/>
            <a:ext cx="1183671" cy="141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3934" y="5244635"/>
            <a:ext cx="1952465" cy="137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79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88694"/>
            <a:ext cx="8136904" cy="736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Средства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профилактики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радиации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136904" cy="4536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Физические нагрузки, баня и сауна — ускоряют обмен веществ, стимулируют кровообращение и, следовательно, способствуют выведению любых вредных веществ из организма естественным путем.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Здоровое питание — особенное внимание следует уделить овощам и фруктам, богатым антиоксидантами (именно такую диету прописывают онкологическим больным после химиотерапии).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Целые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"залежи" антиоксидантов содержатся в чернике, клюкве, винограде, рябине, смородине, свекле, гранатах и других кислых и кисло-сладких плодах красных оттенков.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0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48828"/>
            <a:ext cx="8812915" cy="649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6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55" y="692696"/>
            <a:ext cx="8784975" cy="543225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Единицы измерения радиоактивности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white"/>
                </a:solidFill>
                <a:ea typeface="Calibri"/>
                <a:cs typeface="Times New Roman"/>
              </a:rPr>
              <a:t>Радиоактивность 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измеряется в Беккерелях (БК), что соответствует одному распаду в секунду. Содержание радиоактивности в веществе также часто оценивают на единицу веса — Бк/кг, или объема — Бк/</a:t>
            </a:r>
            <a:r>
              <a:rPr lang="ru-RU" sz="2000" b="1" dirty="0" err="1">
                <a:solidFill>
                  <a:prstClr val="white"/>
                </a:solidFill>
                <a:ea typeface="Calibri"/>
                <a:cs typeface="Times New Roman"/>
              </a:rPr>
              <a:t>куб.м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. Иногда встречается такая единица как Кюри (Ки). Это огромная величина, равная 37 миллиардам Бк. При распаде вещества источник испускает ионизирующее излучение, мерой которого является экспозиционная доза. Её измеряют в Рентгенах (Р). 1 Рентген величина достаточно большая, поэтому на практике используют миллионную (</a:t>
            </a:r>
            <a:r>
              <a:rPr lang="ru-RU" sz="2000" b="1" dirty="0" err="1">
                <a:solidFill>
                  <a:prstClr val="white"/>
                </a:solidFill>
                <a:ea typeface="Calibri"/>
                <a:cs typeface="Times New Roman"/>
              </a:rPr>
              <a:t>мкР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) или тысячную (</a:t>
            </a:r>
            <a:r>
              <a:rPr lang="ru-RU" sz="2000" b="1" dirty="0" err="1">
                <a:solidFill>
                  <a:prstClr val="white"/>
                </a:solidFill>
                <a:ea typeface="Calibri"/>
                <a:cs typeface="Times New Roman"/>
              </a:rPr>
              <a:t>мР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) долю Рентгена.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white"/>
                </a:solidFill>
                <a:ea typeface="Calibri"/>
                <a:cs typeface="Times New Roman"/>
              </a:rPr>
              <a:t>Бытовые 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дозиметры измеряют ионизацию за определенное время, то есть не саму экспозиционную дозу, а её мощность.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Единица измерения — </a:t>
            </a:r>
            <a:r>
              <a:rPr lang="ru-RU" sz="2000" b="1" dirty="0" err="1">
                <a:solidFill>
                  <a:prstClr val="white"/>
                </a:solidFill>
                <a:ea typeface="Calibri"/>
                <a:cs typeface="Times New Roman"/>
              </a:rPr>
              <a:t>микроРентген</a:t>
            </a:r>
            <a:r>
              <a:rPr lang="ru-RU" sz="2000" b="1" dirty="0">
                <a:solidFill>
                  <a:prstClr val="white"/>
                </a:solidFill>
                <a:ea typeface="Calibri"/>
                <a:cs typeface="Times New Roman"/>
              </a:rPr>
              <a:t> в час. Именно этот показатель наиболее важен для человека, так как позволяет оценить опасность того или иного источника радиации.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2183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164" y="908720"/>
            <a:ext cx="8640960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АХОВ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Аварийно-химические </a:t>
            </a:r>
            <a:r>
              <a:rPr lang="ru-RU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опасные 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– это химические вещества или соединения, которые при выбросе или проливе в окружающую среду в результате аварии или диверсии способны вызывать массовое поражение людей или животных, а также заражение воздуха, воды, почвы, растений и различных объектов выше установленных предельно-допустимых значений.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164" y="188640"/>
            <a:ext cx="8640960" cy="576064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Термины, сокращения, предупреждающие знаки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163" y="3068960"/>
            <a:ext cx="864096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ХОО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– химически опасные объекты</a:t>
            </a:r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906" y="3816114"/>
            <a:ext cx="3457990" cy="26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76903" y="3816114"/>
            <a:ext cx="2637222" cy="26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3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97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7784" y="332656"/>
            <a:ext cx="3888432" cy="936104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ЧС техногенного характера подразделяются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4572000" y="1268760"/>
            <a:ext cx="0" cy="3600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75656" y="1628800"/>
            <a:ext cx="621069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3528" y="2060848"/>
            <a:ext cx="2304256" cy="504056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Аварии на ХОО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0872" y="2087268"/>
            <a:ext cx="2340260" cy="504056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Аварии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060848"/>
            <a:ext cx="2340260" cy="504056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Аварии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824826"/>
            <a:ext cx="2304256" cy="1252245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Аварии на пожароопасных и взрывоопасных объектах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2824825"/>
            <a:ext cx="2340260" cy="1252247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Аварии на гидродинамических опасных объектах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01870" y="2824827"/>
            <a:ext cx="2340260" cy="721827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Аварии на транспорте.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40385" y="4409001"/>
            <a:ext cx="2340260" cy="1252247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Аварии на коммунально-энергетических сетях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409001"/>
            <a:ext cx="2304256" cy="1252245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Аварии на химически опасных объектах</a:t>
            </a:r>
          </a:p>
        </p:txBody>
      </p: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>
            <a:off x="1475656" y="1628800"/>
            <a:ext cx="0" cy="43204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>
            <a:off x="7686346" y="1628800"/>
            <a:ext cx="0" cy="43204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>
            <a:off x="4581002" y="1628800"/>
            <a:ext cx="0" cy="45846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987824" y="1628800"/>
            <a:ext cx="0" cy="34063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56176" y="1628800"/>
            <a:ext cx="0" cy="34063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1" idx="3"/>
          </p:cNvCxnSpPr>
          <p:nvPr/>
        </p:nvCxnSpPr>
        <p:spPr>
          <a:xfrm flipH="1">
            <a:off x="2627784" y="3450948"/>
            <a:ext cx="360040" cy="1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627784" y="5035124"/>
            <a:ext cx="360040" cy="1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2" idx="1"/>
          </p:cNvCxnSpPr>
          <p:nvPr/>
        </p:nvCxnSpPr>
        <p:spPr>
          <a:xfrm>
            <a:off x="6156176" y="3450949"/>
            <a:ext cx="360040" cy="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156176" y="5021817"/>
            <a:ext cx="360040" cy="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3" idx="3"/>
          </p:cNvCxnSpPr>
          <p:nvPr/>
        </p:nvCxnSpPr>
        <p:spPr>
          <a:xfrm flipH="1" flipV="1">
            <a:off x="5742130" y="3185741"/>
            <a:ext cx="385715" cy="33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Леонид\Desktop\2011-2012 уч. год\Поурочные презентации\ОБЖ\Иллюстрации ОБЖ\7-300x2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52252" y="3789040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0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1817"/>
            <a:ext cx="5616624" cy="40011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2. Аварии </a:t>
            </a:r>
            <a:r>
              <a:rPr lang="ru-RU" sz="2000" b="1" dirty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на химически опасных объектах.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831" y="728700"/>
            <a:ext cx="561662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Химически опасный объект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181817"/>
            <a:ext cx="3044205" cy="210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58235" y="1556793"/>
            <a:ext cx="1683879" cy="111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1656184" cy="111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6830" y="1556792"/>
            <a:ext cx="2034261" cy="111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675636"/>
            <a:ext cx="2051579" cy="321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хранят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75636"/>
            <a:ext cx="1656184" cy="321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разрабатывают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8235" y="2675636"/>
            <a:ext cx="1637901" cy="321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 rot="5400000">
            <a:off x="2769373" y="-1484241"/>
            <a:ext cx="486308" cy="5631394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котором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7248" y="2290966"/>
            <a:ext cx="3067109" cy="70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опасные химические вещества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407" y="3055527"/>
            <a:ext cx="8804845" cy="7335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аварии на котором или при разрушении которого может произойти гибель или химическое заражение людей, 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6080" y="4503865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2107" y="4503865"/>
            <a:ext cx="2762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6831" y="445624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7250" y="181817"/>
            <a:ext cx="3067107" cy="210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9512" y="3789040"/>
            <a:ext cx="4320479" cy="66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сельскохозяйственных животных и растений, 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3789039"/>
            <a:ext cx="4301236" cy="6743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также химическое заражение окружающей природной среды.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21733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54" y="2204864"/>
            <a:ext cx="2987595" cy="1860360"/>
          </a:xfrm>
          <a:custGeom>
            <a:avLst/>
            <a:gdLst>
              <a:gd name="connsiteX0" fmla="*/ 0 w 2520280"/>
              <a:gd name="connsiteY0" fmla="*/ 0 h 1656184"/>
              <a:gd name="connsiteX1" fmla="*/ 2520280 w 2520280"/>
              <a:gd name="connsiteY1" fmla="*/ 0 h 1656184"/>
              <a:gd name="connsiteX2" fmla="*/ 2520280 w 2520280"/>
              <a:gd name="connsiteY2" fmla="*/ 1656184 h 1656184"/>
              <a:gd name="connsiteX3" fmla="*/ 0 w 2520280"/>
              <a:gd name="connsiteY3" fmla="*/ 1656184 h 1656184"/>
              <a:gd name="connsiteX4" fmla="*/ 0 w 2520280"/>
              <a:gd name="connsiteY4" fmla="*/ 0 h 1656184"/>
              <a:gd name="connsiteX0" fmla="*/ 0 w 2520280"/>
              <a:gd name="connsiteY0" fmla="*/ 0 h 1656184"/>
              <a:gd name="connsiteX1" fmla="*/ 2358048 w 2520280"/>
              <a:gd name="connsiteY1" fmla="*/ 339213 h 1656184"/>
              <a:gd name="connsiteX2" fmla="*/ 2520280 w 2520280"/>
              <a:gd name="connsiteY2" fmla="*/ 1656184 h 1656184"/>
              <a:gd name="connsiteX3" fmla="*/ 0 w 2520280"/>
              <a:gd name="connsiteY3" fmla="*/ 1656184 h 1656184"/>
              <a:gd name="connsiteX4" fmla="*/ 0 w 2520280"/>
              <a:gd name="connsiteY4" fmla="*/ 0 h 1656184"/>
              <a:gd name="connsiteX0" fmla="*/ 0 w 2461287"/>
              <a:gd name="connsiteY0" fmla="*/ 0 h 1656184"/>
              <a:gd name="connsiteX1" fmla="*/ 2358048 w 2461287"/>
              <a:gd name="connsiteY1" fmla="*/ 339213 h 1656184"/>
              <a:gd name="connsiteX2" fmla="*/ 2461287 w 2461287"/>
              <a:gd name="connsiteY2" fmla="*/ 1007255 h 1656184"/>
              <a:gd name="connsiteX3" fmla="*/ 0 w 2461287"/>
              <a:gd name="connsiteY3" fmla="*/ 1656184 h 1656184"/>
              <a:gd name="connsiteX4" fmla="*/ 0 w 2461287"/>
              <a:gd name="connsiteY4" fmla="*/ 0 h 1656184"/>
              <a:gd name="connsiteX0" fmla="*/ 0 w 2461287"/>
              <a:gd name="connsiteY0" fmla="*/ 0 h 1656184"/>
              <a:gd name="connsiteX1" fmla="*/ 2358048 w 2461287"/>
              <a:gd name="connsiteY1" fmla="*/ 339213 h 1656184"/>
              <a:gd name="connsiteX2" fmla="*/ 2461287 w 2461287"/>
              <a:gd name="connsiteY2" fmla="*/ 1007255 h 1656184"/>
              <a:gd name="connsiteX3" fmla="*/ 0 w 2461287"/>
              <a:gd name="connsiteY3" fmla="*/ 1656184 h 1656184"/>
              <a:gd name="connsiteX4" fmla="*/ 0 w 2461287"/>
              <a:gd name="connsiteY4" fmla="*/ 0 h 1656184"/>
              <a:gd name="connsiteX0" fmla="*/ 0 w 2461287"/>
              <a:gd name="connsiteY0" fmla="*/ 0 h 1656184"/>
              <a:gd name="connsiteX1" fmla="*/ 1862702 w 2461287"/>
              <a:gd name="connsiteY1" fmla="*/ 245999 h 1656184"/>
              <a:gd name="connsiteX2" fmla="*/ 2358048 w 2461287"/>
              <a:gd name="connsiteY2" fmla="*/ 339213 h 1656184"/>
              <a:gd name="connsiteX3" fmla="*/ 2461287 w 2461287"/>
              <a:gd name="connsiteY3" fmla="*/ 1007255 h 1656184"/>
              <a:gd name="connsiteX4" fmla="*/ 0 w 2461287"/>
              <a:gd name="connsiteY4" fmla="*/ 1656184 h 1656184"/>
              <a:gd name="connsiteX5" fmla="*/ 0 w 2461287"/>
              <a:gd name="connsiteY5" fmla="*/ 0 h 1656184"/>
              <a:gd name="connsiteX0" fmla="*/ 0 w 2461287"/>
              <a:gd name="connsiteY0" fmla="*/ 99624 h 1755808"/>
              <a:gd name="connsiteX1" fmla="*/ 1921696 w 2461287"/>
              <a:gd name="connsiteY1" fmla="*/ 21159 h 1755808"/>
              <a:gd name="connsiteX2" fmla="*/ 2358048 w 2461287"/>
              <a:gd name="connsiteY2" fmla="*/ 438837 h 1755808"/>
              <a:gd name="connsiteX3" fmla="*/ 2461287 w 2461287"/>
              <a:gd name="connsiteY3" fmla="*/ 1106879 h 1755808"/>
              <a:gd name="connsiteX4" fmla="*/ 0 w 2461287"/>
              <a:gd name="connsiteY4" fmla="*/ 1755808 h 1755808"/>
              <a:gd name="connsiteX5" fmla="*/ 0 w 2461287"/>
              <a:gd name="connsiteY5" fmla="*/ 99624 h 1755808"/>
              <a:gd name="connsiteX0" fmla="*/ 0 w 2461287"/>
              <a:gd name="connsiteY0" fmla="*/ 99624 h 1797094"/>
              <a:gd name="connsiteX1" fmla="*/ 1921696 w 2461287"/>
              <a:gd name="connsiteY1" fmla="*/ 21159 h 1797094"/>
              <a:gd name="connsiteX2" fmla="*/ 2358048 w 2461287"/>
              <a:gd name="connsiteY2" fmla="*/ 438837 h 1797094"/>
              <a:gd name="connsiteX3" fmla="*/ 2461287 w 2461287"/>
              <a:gd name="connsiteY3" fmla="*/ 1106879 h 1797094"/>
              <a:gd name="connsiteX4" fmla="*/ 1066289 w 2461287"/>
              <a:gd name="connsiteY4" fmla="*/ 935558 h 1797094"/>
              <a:gd name="connsiteX5" fmla="*/ 0 w 2461287"/>
              <a:gd name="connsiteY5" fmla="*/ 1755808 h 1797094"/>
              <a:gd name="connsiteX6" fmla="*/ 0 w 2461287"/>
              <a:gd name="connsiteY6" fmla="*/ 99624 h 1797094"/>
              <a:gd name="connsiteX0" fmla="*/ 0 w 2461287"/>
              <a:gd name="connsiteY0" fmla="*/ 99624 h 1830804"/>
              <a:gd name="connsiteX1" fmla="*/ 1921696 w 2461287"/>
              <a:gd name="connsiteY1" fmla="*/ 21159 h 1830804"/>
              <a:gd name="connsiteX2" fmla="*/ 2358048 w 2461287"/>
              <a:gd name="connsiteY2" fmla="*/ 438837 h 1830804"/>
              <a:gd name="connsiteX3" fmla="*/ 2461287 w 2461287"/>
              <a:gd name="connsiteY3" fmla="*/ 1106879 h 1830804"/>
              <a:gd name="connsiteX4" fmla="*/ 2113425 w 2461287"/>
              <a:gd name="connsiteY4" fmla="*/ 1451752 h 1830804"/>
              <a:gd name="connsiteX5" fmla="*/ 0 w 2461287"/>
              <a:gd name="connsiteY5" fmla="*/ 1755808 h 1830804"/>
              <a:gd name="connsiteX6" fmla="*/ 0 w 2461287"/>
              <a:gd name="connsiteY6" fmla="*/ 99624 h 1830804"/>
              <a:gd name="connsiteX0" fmla="*/ 324465 w 2461287"/>
              <a:gd name="connsiteY0" fmla="*/ 413586 h 1820302"/>
              <a:gd name="connsiteX1" fmla="*/ 1921696 w 2461287"/>
              <a:gd name="connsiteY1" fmla="*/ 10657 h 1820302"/>
              <a:gd name="connsiteX2" fmla="*/ 2358048 w 2461287"/>
              <a:gd name="connsiteY2" fmla="*/ 428335 h 1820302"/>
              <a:gd name="connsiteX3" fmla="*/ 2461287 w 2461287"/>
              <a:gd name="connsiteY3" fmla="*/ 1096377 h 1820302"/>
              <a:gd name="connsiteX4" fmla="*/ 2113425 w 2461287"/>
              <a:gd name="connsiteY4" fmla="*/ 1441250 h 1820302"/>
              <a:gd name="connsiteX5" fmla="*/ 0 w 2461287"/>
              <a:gd name="connsiteY5" fmla="*/ 1745306 h 1820302"/>
              <a:gd name="connsiteX6" fmla="*/ 324465 w 2461287"/>
              <a:gd name="connsiteY6" fmla="*/ 413586 h 1820302"/>
              <a:gd name="connsiteX0" fmla="*/ 324465 w 2461287"/>
              <a:gd name="connsiteY0" fmla="*/ 413586 h 1919367"/>
              <a:gd name="connsiteX1" fmla="*/ 1921696 w 2461287"/>
              <a:gd name="connsiteY1" fmla="*/ 10657 h 1919367"/>
              <a:gd name="connsiteX2" fmla="*/ 2358048 w 2461287"/>
              <a:gd name="connsiteY2" fmla="*/ 428335 h 1919367"/>
              <a:gd name="connsiteX3" fmla="*/ 2461287 w 2461287"/>
              <a:gd name="connsiteY3" fmla="*/ 1096377 h 1919367"/>
              <a:gd name="connsiteX4" fmla="*/ 2039683 w 2461287"/>
              <a:gd name="connsiteY4" fmla="*/ 1824708 h 1919367"/>
              <a:gd name="connsiteX5" fmla="*/ 0 w 2461287"/>
              <a:gd name="connsiteY5" fmla="*/ 1745306 h 1919367"/>
              <a:gd name="connsiteX6" fmla="*/ 324465 w 2461287"/>
              <a:gd name="connsiteY6" fmla="*/ 413586 h 1919367"/>
              <a:gd name="connsiteX0" fmla="*/ 413503 w 2550325"/>
              <a:gd name="connsiteY0" fmla="*/ 413586 h 1910712"/>
              <a:gd name="connsiteX1" fmla="*/ 2010734 w 2550325"/>
              <a:gd name="connsiteY1" fmla="*/ 10657 h 1910712"/>
              <a:gd name="connsiteX2" fmla="*/ 2447086 w 2550325"/>
              <a:gd name="connsiteY2" fmla="*/ 428335 h 1910712"/>
              <a:gd name="connsiteX3" fmla="*/ 2550325 w 2550325"/>
              <a:gd name="connsiteY3" fmla="*/ 1096377 h 1910712"/>
              <a:gd name="connsiteX4" fmla="*/ 2128721 w 2550325"/>
              <a:gd name="connsiteY4" fmla="*/ 1824708 h 1910712"/>
              <a:gd name="connsiteX5" fmla="*/ 89038 w 2550325"/>
              <a:gd name="connsiteY5" fmla="*/ 1745306 h 1910712"/>
              <a:gd name="connsiteX6" fmla="*/ 23168 w 2550325"/>
              <a:gd name="connsiteY6" fmla="*/ 175101 h 1910712"/>
              <a:gd name="connsiteX7" fmla="*/ 413503 w 2550325"/>
              <a:gd name="connsiteY7" fmla="*/ 413586 h 1910712"/>
              <a:gd name="connsiteX0" fmla="*/ 752716 w 2550325"/>
              <a:gd name="connsiteY0" fmla="*/ 226263 h 1915118"/>
              <a:gd name="connsiteX1" fmla="*/ 2010734 w 2550325"/>
              <a:gd name="connsiteY1" fmla="*/ 15063 h 1915118"/>
              <a:gd name="connsiteX2" fmla="*/ 2447086 w 2550325"/>
              <a:gd name="connsiteY2" fmla="*/ 432741 h 1915118"/>
              <a:gd name="connsiteX3" fmla="*/ 2550325 w 2550325"/>
              <a:gd name="connsiteY3" fmla="*/ 1100783 h 1915118"/>
              <a:gd name="connsiteX4" fmla="*/ 2128721 w 2550325"/>
              <a:gd name="connsiteY4" fmla="*/ 1829114 h 1915118"/>
              <a:gd name="connsiteX5" fmla="*/ 89038 w 2550325"/>
              <a:gd name="connsiteY5" fmla="*/ 1749712 h 1915118"/>
              <a:gd name="connsiteX6" fmla="*/ 23168 w 2550325"/>
              <a:gd name="connsiteY6" fmla="*/ 179507 h 1915118"/>
              <a:gd name="connsiteX7" fmla="*/ 752716 w 2550325"/>
              <a:gd name="connsiteY7" fmla="*/ 226263 h 1915118"/>
              <a:gd name="connsiteX0" fmla="*/ 752716 w 2550325"/>
              <a:gd name="connsiteY0" fmla="*/ 226263 h 1860360"/>
              <a:gd name="connsiteX1" fmla="*/ 2010734 w 2550325"/>
              <a:gd name="connsiteY1" fmla="*/ 15063 h 1860360"/>
              <a:gd name="connsiteX2" fmla="*/ 2447086 w 2550325"/>
              <a:gd name="connsiteY2" fmla="*/ 432741 h 1860360"/>
              <a:gd name="connsiteX3" fmla="*/ 2550325 w 2550325"/>
              <a:gd name="connsiteY3" fmla="*/ 1100783 h 1860360"/>
              <a:gd name="connsiteX4" fmla="*/ 2128721 w 2550325"/>
              <a:gd name="connsiteY4" fmla="*/ 1829114 h 1860360"/>
              <a:gd name="connsiteX5" fmla="*/ 1144046 w 2550325"/>
              <a:gd name="connsiteY5" fmla="*/ 1610100 h 1860360"/>
              <a:gd name="connsiteX6" fmla="*/ 89038 w 2550325"/>
              <a:gd name="connsiteY6" fmla="*/ 1749712 h 1860360"/>
              <a:gd name="connsiteX7" fmla="*/ 23168 w 2550325"/>
              <a:gd name="connsiteY7" fmla="*/ 179507 h 1860360"/>
              <a:gd name="connsiteX8" fmla="*/ 752716 w 2550325"/>
              <a:gd name="connsiteY8" fmla="*/ 226263 h 1860360"/>
              <a:gd name="connsiteX0" fmla="*/ 752716 w 2825362"/>
              <a:gd name="connsiteY0" fmla="*/ 226263 h 1860360"/>
              <a:gd name="connsiteX1" fmla="*/ 2010734 w 2825362"/>
              <a:gd name="connsiteY1" fmla="*/ 15063 h 1860360"/>
              <a:gd name="connsiteX2" fmla="*/ 2447086 w 2825362"/>
              <a:gd name="connsiteY2" fmla="*/ 432741 h 1860360"/>
              <a:gd name="connsiteX3" fmla="*/ 2825362 w 2825362"/>
              <a:gd name="connsiteY3" fmla="*/ 592462 h 1860360"/>
              <a:gd name="connsiteX4" fmla="*/ 2550325 w 2825362"/>
              <a:gd name="connsiteY4" fmla="*/ 1100783 h 1860360"/>
              <a:gd name="connsiteX5" fmla="*/ 2128721 w 2825362"/>
              <a:gd name="connsiteY5" fmla="*/ 1829114 h 1860360"/>
              <a:gd name="connsiteX6" fmla="*/ 1144046 w 2825362"/>
              <a:gd name="connsiteY6" fmla="*/ 1610100 h 1860360"/>
              <a:gd name="connsiteX7" fmla="*/ 89038 w 2825362"/>
              <a:gd name="connsiteY7" fmla="*/ 1749712 h 1860360"/>
              <a:gd name="connsiteX8" fmla="*/ 23168 w 2825362"/>
              <a:gd name="connsiteY8" fmla="*/ 179507 h 1860360"/>
              <a:gd name="connsiteX9" fmla="*/ 752716 w 2825362"/>
              <a:gd name="connsiteY9" fmla="*/ 226263 h 1860360"/>
              <a:gd name="connsiteX0" fmla="*/ 752716 w 2987595"/>
              <a:gd name="connsiteY0" fmla="*/ 226263 h 1860360"/>
              <a:gd name="connsiteX1" fmla="*/ 2010734 w 2987595"/>
              <a:gd name="connsiteY1" fmla="*/ 15063 h 1860360"/>
              <a:gd name="connsiteX2" fmla="*/ 2447086 w 2987595"/>
              <a:gd name="connsiteY2" fmla="*/ 432741 h 1860360"/>
              <a:gd name="connsiteX3" fmla="*/ 2987595 w 2987595"/>
              <a:gd name="connsiteY3" fmla="*/ 828436 h 1860360"/>
              <a:gd name="connsiteX4" fmla="*/ 2550325 w 2987595"/>
              <a:gd name="connsiteY4" fmla="*/ 1100783 h 1860360"/>
              <a:gd name="connsiteX5" fmla="*/ 2128721 w 2987595"/>
              <a:gd name="connsiteY5" fmla="*/ 1829114 h 1860360"/>
              <a:gd name="connsiteX6" fmla="*/ 1144046 w 2987595"/>
              <a:gd name="connsiteY6" fmla="*/ 1610100 h 1860360"/>
              <a:gd name="connsiteX7" fmla="*/ 89038 w 2987595"/>
              <a:gd name="connsiteY7" fmla="*/ 1749712 h 1860360"/>
              <a:gd name="connsiteX8" fmla="*/ 23168 w 2987595"/>
              <a:gd name="connsiteY8" fmla="*/ 179507 h 1860360"/>
              <a:gd name="connsiteX9" fmla="*/ 752716 w 2987595"/>
              <a:gd name="connsiteY9" fmla="*/ 226263 h 186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7595" h="1860360">
                <a:moveTo>
                  <a:pt x="752716" y="226263"/>
                </a:moveTo>
                <a:cubicBezTo>
                  <a:pt x="1368701" y="323011"/>
                  <a:pt x="1394749" y="-81685"/>
                  <a:pt x="2010734" y="15063"/>
                </a:cubicBezTo>
                <a:lnTo>
                  <a:pt x="2447086" y="432741"/>
                </a:lnTo>
                <a:cubicBezTo>
                  <a:pt x="2465023" y="549891"/>
                  <a:pt x="2969658" y="711286"/>
                  <a:pt x="2987595" y="828436"/>
                </a:cubicBezTo>
                <a:lnTo>
                  <a:pt x="2550325" y="1100783"/>
                </a:lnTo>
                <a:cubicBezTo>
                  <a:pt x="2384193" y="1294183"/>
                  <a:pt x="2538935" y="1720959"/>
                  <a:pt x="2128721" y="1829114"/>
                </a:cubicBezTo>
                <a:cubicBezTo>
                  <a:pt x="1886967" y="1963161"/>
                  <a:pt x="1483993" y="1623334"/>
                  <a:pt x="1144046" y="1610100"/>
                </a:cubicBezTo>
                <a:cubicBezTo>
                  <a:pt x="804099" y="1596866"/>
                  <a:pt x="268477" y="2037305"/>
                  <a:pt x="89038" y="1749712"/>
                </a:cubicBezTo>
                <a:cubicBezTo>
                  <a:pt x="189985" y="1324633"/>
                  <a:pt x="-77779" y="604586"/>
                  <a:pt x="23168" y="179507"/>
                </a:cubicBezTo>
                <a:lnTo>
                  <a:pt x="752716" y="226263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 опасные объекты подразделяются</a:t>
            </a: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9144000" y="908720"/>
            <a:ext cx="9144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97" y="572313"/>
            <a:ext cx="2393643" cy="967779"/>
          </a:xfrm>
          <a:custGeom>
            <a:avLst/>
            <a:gdLst>
              <a:gd name="connsiteX0" fmla="*/ 0 w 2393643"/>
              <a:gd name="connsiteY0" fmla="*/ 0 h 432048"/>
              <a:gd name="connsiteX1" fmla="*/ 2393643 w 2393643"/>
              <a:gd name="connsiteY1" fmla="*/ 0 h 432048"/>
              <a:gd name="connsiteX2" fmla="*/ 2393643 w 2393643"/>
              <a:gd name="connsiteY2" fmla="*/ 432048 h 432048"/>
              <a:gd name="connsiteX3" fmla="*/ 0 w 2393643"/>
              <a:gd name="connsiteY3" fmla="*/ 432048 h 432048"/>
              <a:gd name="connsiteX4" fmla="*/ 0 w 2393643"/>
              <a:gd name="connsiteY4" fmla="*/ 0 h 432048"/>
              <a:gd name="connsiteX0" fmla="*/ 0 w 2393643"/>
              <a:gd name="connsiteY0" fmla="*/ 0 h 653274"/>
              <a:gd name="connsiteX1" fmla="*/ 2393643 w 2393643"/>
              <a:gd name="connsiteY1" fmla="*/ 0 h 653274"/>
              <a:gd name="connsiteX2" fmla="*/ 1965939 w 2393643"/>
              <a:gd name="connsiteY2" fmla="*/ 653274 h 653274"/>
              <a:gd name="connsiteX3" fmla="*/ 0 w 2393643"/>
              <a:gd name="connsiteY3" fmla="*/ 432048 h 653274"/>
              <a:gd name="connsiteX4" fmla="*/ 0 w 2393643"/>
              <a:gd name="connsiteY4" fmla="*/ 0 h 653274"/>
              <a:gd name="connsiteX0" fmla="*/ 0 w 2393643"/>
              <a:gd name="connsiteY0" fmla="*/ 314505 h 967779"/>
              <a:gd name="connsiteX1" fmla="*/ 1474041 w 2393643"/>
              <a:gd name="connsiteY1" fmla="*/ 0 h 967779"/>
              <a:gd name="connsiteX2" fmla="*/ 2393643 w 2393643"/>
              <a:gd name="connsiteY2" fmla="*/ 314505 h 967779"/>
              <a:gd name="connsiteX3" fmla="*/ 1965939 w 2393643"/>
              <a:gd name="connsiteY3" fmla="*/ 967779 h 967779"/>
              <a:gd name="connsiteX4" fmla="*/ 0 w 2393643"/>
              <a:gd name="connsiteY4" fmla="*/ 746553 h 967779"/>
              <a:gd name="connsiteX5" fmla="*/ 0 w 2393643"/>
              <a:gd name="connsiteY5" fmla="*/ 314505 h 96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643" h="967779">
                <a:moveTo>
                  <a:pt x="0" y="314505"/>
                </a:moveTo>
                <a:cubicBezTo>
                  <a:pt x="476599" y="307992"/>
                  <a:pt x="997442" y="6513"/>
                  <a:pt x="1474041" y="0"/>
                </a:cubicBezTo>
                <a:lnTo>
                  <a:pt x="2393643" y="314505"/>
                </a:lnTo>
                <a:lnTo>
                  <a:pt x="1965939" y="967779"/>
                </a:lnTo>
                <a:lnTo>
                  <a:pt x="0" y="746553"/>
                </a:lnTo>
                <a:lnTo>
                  <a:pt x="0" y="31450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a typeface="Calibri"/>
                <a:cs typeface="Times New Roman"/>
              </a:rPr>
              <a:t>Количеству АХОВ </a:t>
            </a:r>
            <a:endParaRPr lang="ru-RU" sz="16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690005">
            <a:off x="2983151" y="1396152"/>
            <a:ext cx="3528392" cy="967714"/>
          </a:xfrm>
          <a:custGeom>
            <a:avLst/>
            <a:gdLst>
              <a:gd name="connsiteX0" fmla="*/ 0 w 3528392"/>
              <a:gd name="connsiteY0" fmla="*/ 0 h 432048"/>
              <a:gd name="connsiteX1" fmla="*/ 3528392 w 3528392"/>
              <a:gd name="connsiteY1" fmla="*/ 0 h 432048"/>
              <a:gd name="connsiteX2" fmla="*/ 3528392 w 3528392"/>
              <a:gd name="connsiteY2" fmla="*/ 432048 h 432048"/>
              <a:gd name="connsiteX3" fmla="*/ 0 w 3528392"/>
              <a:gd name="connsiteY3" fmla="*/ 432048 h 432048"/>
              <a:gd name="connsiteX4" fmla="*/ 0 w 3528392"/>
              <a:gd name="connsiteY4" fmla="*/ 0 h 432048"/>
              <a:gd name="connsiteX0" fmla="*/ 0 w 3528392"/>
              <a:gd name="connsiteY0" fmla="*/ 0 h 609029"/>
              <a:gd name="connsiteX1" fmla="*/ 3528392 w 3528392"/>
              <a:gd name="connsiteY1" fmla="*/ 0 h 609029"/>
              <a:gd name="connsiteX2" fmla="*/ 3528392 w 3528392"/>
              <a:gd name="connsiteY2" fmla="*/ 432048 h 609029"/>
              <a:gd name="connsiteX3" fmla="*/ 766916 w 3528392"/>
              <a:gd name="connsiteY3" fmla="*/ 609029 h 609029"/>
              <a:gd name="connsiteX4" fmla="*/ 0 w 3528392"/>
              <a:gd name="connsiteY4" fmla="*/ 0 h 609029"/>
              <a:gd name="connsiteX0" fmla="*/ 0 w 3528392"/>
              <a:gd name="connsiteY0" fmla="*/ 358685 h 967714"/>
              <a:gd name="connsiteX1" fmla="*/ 1770703 w 3528392"/>
              <a:gd name="connsiteY1" fmla="*/ 0 h 967714"/>
              <a:gd name="connsiteX2" fmla="*/ 3528392 w 3528392"/>
              <a:gd name="connsiteY2" fmla="*/ 358685 h 967714"/>
              <a:gd name="connsiteX3" fmla="*/ 3528392 w 3528392"/>
              <a:gd name="connsiteY3" fmla="*/ 790733 h 967714"/>
              <a:gd name="connsiteX4" fmla="*/ 766916 w 3528392"/>
              <a:gd name="connsiteY4" fmla="*/ 967714 h 967714"/>
              <a:gd name="connsiteX5" fmla="*/ 0 w 3528392"/>
              <a:gd name="connsiteY5" fmla="*/ 358685 h 96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8392" h="967714">
                <a:moveTo>
                  <a:pt x="0" y="358685"/>
                </a:moveTo>
                <a:cubicBezTo>
                  <a:pt x="575486" y="357110"/>
                  <a:pt x="1195217" y="1575"/>
                  <a:pt x="1770703" y="0"/>
                </a:cubicBezTo>
                <a:lnTo>
                  <a:pt x="3528392" y="358685"/>
                </a:lnTo>
                <a:lnTo>
                  <a:pt x="3528392" y="790733"/>
                </a:lnTo>
                <a:lnTo>
                  <a:pt x="766916" y="967714"/>
                </a:lnTo>
                <a:lnTo>
                  <a:pt x="0" y="35868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a typeface="Calibri"/>
                <a:cs typeface="Times New Roman"/>
              </a:rPr>
              <a:t>токсичности  АХОВ</a:t>
            </a:r>
            <a:endParaRPr lang="ru-RU" sz="16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4673" y="2620614"/>
            <a:ext cx="3540064" cy="1329600"/>
          </a:xfrm>
          <a:custGeom>
            <a:avLst/>
            <a:gdLst>
              <a:gd name="connsiteX0" fmla="*/ 0 w 3528392"/>
              <a:gd name="connsiteY0" fmla="*/ 0 h 432048"/>
              <a:gd name="connsiteX1" fmla="*/ 3528392 w 3528392"/>
              <a:gd name="connsiteY1" fmla="*/ 0 h 432048"/>
              <a:gd name="connsiteX2" fmla="*/ 3528392 w 3528392"/>
              <a:gd name="connsiteY2" fmla="*/ 432048 h 432048"/>
              <a:gd name="connsiteX3" fmla="*/ 0 w 3528392"/>
              <a:gd name="connsiteY3" fmla="*/ 432048 h 432048"/>
              <a:gd name="connsiteX4" fmla="*/ 0 w 3528392"/>
              <a:gd name="connsiteY4" fmla="*/ 0 h 432048"/>
              <a:gd name="connsiteX0" fmla="*/ 0 w 3528392"/>
              <a:gd name="connsiteY0" fmla="*/ 0 h 1604053"/>
              <a:gd name="connsiteX1" fmla="*/ 3528392 w 3528392"/>
              <a:gd name="connsiteY1" fmla="*/ 0 h 1604053"/>
              <a:gd name="connsiteX2" fmla="*/ 3528392 w 3528392"/>
              <a:gd name="connsiteY2" fmla="*/ 432048 h 1604053"/>
              <a:gd name="connsiteX3" fmla="*/ 1727335 w 3528392"/>
              <a:gd name="connsiteY3" fmla="*/ 1604053 h 1604053"/>
              <a:gd name="connsiteX4" fmla="*/ 0 w 3528392"/>
              <a:gd name="connsiteY4" fmla="*/ 432048 h 1604053"/>
              <a:gd name="connsiteX5" fmla="*/ 0 w 3528392"/>
              <a:gd name="connsiteY5" fmla="*/ 0 h 1604053"/>
              <a:gd name="connsiteX0" fmla="*/ 0 w 3528392"/>
              <a:gd name="connsiteY0" fmla="*/ 0 h 1604053"/>
              <a:gd name="connsiteX1" fmla="*/ 3528392 w 3528392"/>
              <a:gd name="connsiteY1" fmla="*/ 0 h 1604053"/>
              <a:gd name="connsiteX2" fmla="*/ 3528392 w 3528392"/>
              <a:gd name="connsiteY2" fmla="*/ 432048 h 1604053"/>
              <a:gd name="connsiteX3" fmla="*/ 1727335 w 3528392"/>
              <a:gd name="connsiteY3" fmla="*/ 1604053 h 1604053"/>
              <a:gd name="connsiteX4" fmla="*/ 29497 w 3528392"/>
              <a:gd name="connsiteY4" fmla="*/ 992486 h 1604053"/>
              <a:gd name="connsiteX5" fmla="*/ 0 w 3528392"/>
              <a:gd name="connsiteY5" fmla="*/ 0 h 1604053"/>
              <a:gd name="connsiteX0" fmla="*/ 0 w 3528392"/>
              <a:gd name="connsiteY0" fmla="*/ 0 h 1604053"/>
              <a:gd name="connsiteX1" fmla="*/ 3528392 w 3528392"/>
              <a:gd name="connsiteY1" fmla="*/ 0 h 1604053"/>
              <a:gd name="connsiteX2" fmla="*/ 3336663 w 3528392"/>
              <a:gd name="connsiteY2" fmla="*/ 1110473 h 1604053"/>
              <a:gd name="connsiteX3" fmla="*/ 1727335 w 3528392"/>
              <a:gd name="connsiteY3" fmla="*/ 1604053 h 1604053"/>
              <a:gd name="connsiteX4" fmla="*/ 29497 w 3528392"/>
              <a:gd name="connsiteY4" fmla="*/ 992486 h 1604053"/>
              <a:gd name="connsiteX5" fmla="*/ 0 w 3528392"/>
              <a:gd name="connsiteY5" fmla="*/ 0 h 1604053"/>
              <a:gd name="connsiteX0" fmla="*/ 0 w 3528392"/>
              <a:gd name="connsiteY0" fmla="*/ 400827 h 2004880"/>
              <a:gd name="connsiteX1" fmla="*/ 1343877 w 3528392"/>
              <a:gd name="connsiteY1" fmla="*/ 4 h 2004880"/>
              <a:gd name="connsiteX2" fmla="*/ 3528392 w 3528392"/>
              <a:gd name="connsiteY2" fmla="*/ 400827 h 2004880"/>
              <a:gd name="connsiteX3" fmla="*/ 3336663 w 3528392"/>
              <a:gd name="connsiteY3" fmla="*/ 1511300 h 2004880"/>
              <a:gd name="connsiteX4" fmla="*/ 1727335 w 3528392"/>
              <a:gd name="connsiteY4" fmla="*/ 2004880 h 2004880"/>
              <a:gd name="connsiteX5" fmla="*/ 29497 w 3528392"/>
              <a:gd name="connsiteY5" fmla="*/ 1393313 h 2004880"/>
              <a:gd name="connsiteX6" fmla="*/ 0 w 3528392"/>
              <a:gd name="connsiteY6" fmla="*/ 400827 h 2004880"/>
              <a:gd name="connsiteX0" fmla="*/ 11672 w 3540064"/>
              <a:gd name="connsiteY0" fmla="*/ 446996 h 2051049"/>
              <a:gd name="connsiteX1" fmla="*/ 113585 w 3540064"/>
              <a:gd name="connsiteY1" fmla="*/ 27241 h 2051049"/>
              <a:gd name="connsiteX2" fmla="*/ 1355549 w 3540064"/>
              <a:gd name="connsiteY2" fmla="*/ 46173 h 2051049"/>
              <a:gd name="connsiteX3" fmla="*/ 3540064 w 3540064"/>
              <a:gd name="connsiteY3" fmla="*/ 446996 h 2051049"/>
              <a:gd name="connsiteX4" fmla="*/ 3348335 w 3540064"/>
              <a:gd name="connsiteY4" fmla="*/ 1557469 h 2051049"/>
              <a:gd name="connsiteX5" fmla="*/ 1739007 w 3540064"/>
              <a:gd name="connsiteY5" fmla="*/ 2051049 h 2051049"/>
              <a:gd name="connsiteX6" fmla="*/ 41169 w 3540064"/>
              <a:gd name="connsiteY6" fmla="*/ 1439482 h 2051049"/>
              <a:gd name="connsiteX7" fmla="*/ 11672 w 3540064"/>
              <a:gd name="connsiteY7" fmla="*/ 446996 h 2051049"/>
              <a:gd name="connsiteX0" fmla="*/ 11672 w 3540064"/>
              <a:gd name="connsiteY0" fmla="*/ 426779 h 2030832"/>
              <a:gd name="connsiteX1" fmla="*/ 113585 w 3540064"/>
              <a:gd name="connsiteY1" fmla="*/ 7024 h 2030832"/>
              <a:gd name="connsiteX2" fmla="*/ 1027985 w 3540064"/>
              <a:gd name="connsiteY2" fmla="*/ 367451 h 2030832"/>
              <a:gd name="connsiteX3" fmla="*/ 1355549 w 3540064"/>
              <a:gd name="connsiteY3" fmla="*/ 25956 h 2030832"/>
              <a:gd name="connsiteX4" fmla="*/ 3540064 w 3540064"/>
              <a:gd name="connsiteY4" fmla="*/ 426779 h 2030832"/>
              <a:gd name="connsiteX5" fmla="*/ 3348335 w 3540064"/>
              <a:gd name="connsiteY5" fmla="*/ 1537252 h 2030832"/>
              <a:gd name="connsiteX6" fmla="*/ 1739007 w 3540064"/>
              <a:gd name="connsiteY6" fmla="*/ 2030832 h 2030832"/>
              <a:gd name="connsiteX7" fmla="*/ 41169 w 3540064"/>
              <a:gd name="connsiteY7" fmla="*/ 1419265 h 2030832"/>
              <a:gd name="connsiteX8" fmla="*/ 11672 w 3540064"/>
              <a:gd name="connsiteY8" fmla="*/ 426779 h 203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0064" h="2030832">
                <a:moveTo>
                  <a:pt x="11672" y="426779"/>
                </a:moveTo>
                <a:cubicBezTo>
                  <a:pt x="77819" y="251477"/>
                  <a:pt x="-110394" y="73828"/>
                  <a:pt x="113585" y="7024"/>
                </a:cubicBezTo>
                <a:cubicBezTo>
                  <a:pt x="282970" y="-59181"/>
                  <a:pt x="820991" y="364296"/>
                  <a:pt x="1027985" y="367451"/>
                </a:cubicBezTo>
                <a:cubicBezTo>
                  <a:pt x="1234979" y="370606"/>
                  <a:pt x="936869" y="-40249"/>
                  <a:pt x="1355549" y="25956"/>
                </a:cubicBezTo>
                <a:lnTo>
                  <a:pt x="3540064" y="426779"/>
                </a:lnTo>
                <a:lnTo>
                  <a:pt x="3348335" y="1537252"/>
                </a:lnTo>
                <a:cubicBezTo>
                  <a:pt x="2787312" y="1539546"/>
                  <a:pt x="2300030" y="2028538"/>
                  <a:pt x="1739007" y="2030832"/>
                </a:cubicBezTo>
                <a:lnTo>
                  <a:pt x="41169" y="1419265"/>
                </a:lnTo>
                <a:lnTo>
                  <a:pt x="11672" y="42677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a typeface="Calibri"/>
                <a:cs typeface="Times New Roman"/>
              </a:rPr>
              <a:t>технологии хранения АХОВ или ОВ.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666794">
            <a:off x="19521" y="4516076"/>
            <a:ext cx="3528392" cy="1212228"/>
          </a:xfrm>
          <a:custGeom>
            <a:avLst/>
            <a:gdLst>
              <a:gd name="connsiteX0" fmla="*/ 0 w 3528392"/>
              <a:gd name="connsiteY0" fmla="*/ 0 h 432048"/>
              <a:gd name="connsiteX1" fmla="*/ 3528392 w 3528392"/>
              <a:gd name="connsiteY1" fmla="*/ 0 h 432048"/>
              <a:gd name="connsiteX2" fmla="*/ 3528392 w 3528392"/>
              <a:gd name="connsiteY2" fmla="*/ 432048 h 432048"/>
              <a:gd name="connsiteX3" fmla="*/ 0 w 3528392"/>
              <a:gd name="connsiteY3" fmla="*/ 432048 h 432048"/>
              <a:gd name="connsiteX4" fmla="*/ 0 w 3528392"/>
              <a:gd name="connsiteY4" fmla="*/ 0 h 432048"/>
              <a:gd name="connsiteX0" fmla="*/ 0 w 3528392"/>
              <a:gd name="connsiteY0" fmla="*/ 712726 h 1144774"/>
              <a:gd name="connsiteX1" fmla="*/ 2070075 w 3528392"/>
              <a:gd name="connsiteY1" fmla="*/ 0 h 1144774"/>
              <a:gd name="connsiteX2" fmla="*/ 3528392 w 3528392"/>
              <a:gd name="connsiteY2" fmla="*/ 712726 h 1144774"/>
              <a:gd name="connsiteX3" fmla="*/ 3528392 w 3528392"/>
              <a:gd name="connsiteY3" fmla="*/ 1144774 h 1144774"/>
              <a:gd name="connsiteX4" fmla="*/ 0 w 3528392"/>
              <a:gd name="connsiteY4" fmla="*/ 1144774 h 1144774"/>
              <a:gd name="connsiteX5" fmla="*/ 0 w 3528392"/>
              <a:gd name="connsiteY5" fmla="*/ 712726 h 1144774"/>
              <a:gd name="connsiteX0" fmla="*/ 0 w 3528392"/>
              <a:gd name="connsiteY0" fmla="*/ 717620 h 1149668"/>
              <a:gd name="connsiteX1" fmla="*/ 580488 w 3528392"/>
              <a:gd name="connsiteY1" fmla="*/ 299862 h 1149668"/>
              <a:gd name="connsiteX2" fmla="*/ 2070075 w 3528392"/>
              <a:gd name="connsiteY2" fmla="*/ 4894 h 1149668"/>
              <a:gd name="connsiteX3" fmla="*/ 3528392 w 3528392"/>
              <a:gd name="connsiteY3" fmla="*/ 717620 h 1149668"/>
              <a:gd name="connsiteX4" fmla="*/ 3528392 w 3528392"/>
              <a:gd name="connsiteY4" fmla="*/ 1149668 h 1149668"/>
              <a:gd name="connsiteX5" fmla="*/ 0 w 3528392"/>
              <a:gd name="connsiteY5" fmla="*/ 1149668 h 1149668"/>
              <a:gd name="connsiteX6" fmla="*/ 0 w 3528392"/>
              <a:gd name="connsiteY6" fmla="*/ 717620 h 1149668"/>
              <a:gd name="connsiteX0" fmla="*/ 0 w 3528392"/>
              <a:gd name="connsiteY0" fmla="*/ 717620 h 1149668"/>
              <a:gd name="connsiteX1" fmla="*/ 580488 w 3528392"/>
              <a:gd name="connsiteY1" fmla="*/ 299862 h 1149668"/>
              <a:gd name="connsiteX2" fmla="*/ 2070075 w 3528392"/>
              <a:gd name="connsiteY2" fmla="*/ 4894 h 1149668"/>
              <a:gd name="connsiteX3" fmla="*/ 3528392 w 3528392"/>
              <a:gd name="connsiteY3" fmla="*/ 717620 h 1149668"/>
              <a:gd name="connsiteX4" fmla="*/ 3528392 w 3528392"/>
              <a:gd name="connsiteY4" fmla="*/ 1149668 h 1149668"/>
              <a:gd name="connsiteX5" fmla="*/ 2202811 w 3528392"/>
              <a:gd name="connsiteY5" fmla="*/ 801307 h 1149668"/>
              <a:gd name="connsiteX6" fmla="*/ 0 w 3528392"/>
              <a:gd name="connsiteY6" fmla="*/ 1149668 h 1149668"/>
              <a:gd name="connsiteX7" fmla="*/ 0 w 3528392"/>
              <a:gd name="connsiteY7" fmla="*/ 717620 h 1149668"/>
              <a:gd name="connsiteX0" fmla="*/ 0 w 3528392"/>
              <a:gd name="connsiteY0" fmla="*/ 715586 h 1147634"/>
              <a:gd name="connsiteX1" fmla="*/ 580488 w 3528392"/>
              <a:gd name="connsiteY1" fmla="*/ 297828 h 1147634"/>
              <a:gd name="connsiteX2" fmla="*/ 2070075 w 3528392"/>
              <a:gd name="connsiteY2" fmla="*/ 2860 h 1147634"/>
              <a:gd name="connsiteX3" fmla="*/ 3102462 w 3528392"/>
              <a:gd name="connsiteY3" fmla="*/ 297828 h 1147634"/>
              <a:gd name="connsiteX4" fmla="*/ 3528392 w 3528392"/>
              <a:gd name="connsiteY4" fmla="*/ 715586 h 1147634"/>
              <a:gd name="connsiteX5" fmla="*/ 3528392 w 3528392"/>
              <a:gd name="connsiteY5" fmla="*/ 1147634 h 1147634"/>
              <a:gd name="connsiteX6" fmla="*/ 2202811 w 3528392"/>
              <a:gd name="connsiteY6" fmla="*/ 799273 h 1147634"/>
              <a:gd name="connsiteX7" fmla="*/ 0 w 3528392"/>
              <a:gd name="connsiteY7" fmla="*/ 1147634 h 1147634"/>
              <a:gd name="connsiteX8" fmla="*/ 0 w 3528392"/>
              <a:gd name="connsiteY8" fmla="*/ 715586 h 1147634"/>
              <a:gd name="connsiteX0" fmla="*/ 0 w 3528392"/>
              <a:gd name="connsiteY0" fmla="*/ 715586 h 1147634"/>
              <a:gd name="connsiteX1" fmla="*/ 580488 w 3528392"/>
              <a:gd name="connsiteY1" fmla="*/ 297828 h 1147634"/>
              <a:gd name="connsiteX2" fmla="*/ 2070075 w 3528392"/>
              <a:gd name="connsiteY2" fmla="*/ 2860 h 1147634"/>
              <a:gd name="connsiteX3" fmla="*/ 3102462 w 3528392"/>
              <a:gd name="connsiteY3" fmla="*/ 297828 h 1147634"/>
              <a:gd name="connsiteX4" fmla="*/ 3528392 w 3528392"/>
              <a:gd name="connsiteY4" fmla="*/ 715586 h 1147634"/>
              <a:gd name="connsiteX5" fmla="*/ 3528392 w 3528392"/>
              <a:gd name="connsiteY5" fmla="*/ 1147634 h 1147634"/>
              <a:gd name="connsiteX6" fmla="*/ 2202811 w 3528392"/>
              <a:gd name="connsiteY6" fmla="*/ 799273 h 1147634"/>
              <a:gd name="connsiteX7" fmla="*/ 442452 w 3528392"/>
              <a:gd name="connsiteY7" fmla="*/ 852666 h 1147634"/>
              <a:gd name="connsiteX8" fmla="*/ 0 w 3528392"/>
              <a:gd name="connsiteY8" fmla="*/ 715586 h 1147634"/>
              <a:gd name="connsiteX0" fmla="*/ 0 w 3528392"/>
              <a:gd name="connsiteY0" fmla="*/ 715586 h 1212228"/>
              <a:gd name="connsiteX1" fmla="*/ 580488 w 3528392"/>
              <a:gd name="connsiteY1" fmla="*/ 297828 h 1212228"/>
              <a:gd name="connsiteX2" fmla="*/ 2070075 w 3528392"/>
              <a:gd name="connsiteY2" fmla="*/ 2860 h 1212228"/>
              <a:gd name="connsiteX3" fmla="*/ 3102462 w 3528392"/>
              <a:gd name="connsiteY3" fmla="*/ 297828 h 1212228"/>
              <a:gd name="connsiteX4" fmla="*/ 3528392 w 3528392"/>
              <a:gd name="connsiteY4" fmla="*/ 715586 h 1212228"/>
              <a:gd name="connsiteX5" fmla="*/ 3528392 w 3528392"/>
              <a:gd name="connsiteY5" fmla="*/ 1147634 h 1212228"/>
              <a:gd name="connsiteX6" fmla="*/ 2202811 w 3528392"/>
              <a:gd name="connsiteY6" fmla="*/ 799273 h 1212228"/>
              <a:gd name="connsiteX7" fmla="*/ 1642372 w 3528392"/>
              <a:gd name="connsiteY7" fmla="*/ 1212228 h 1212228"/>
              <a:gd name="connsiteX8" fmla="*/ 442452 w 3528392"/>
              <a:gd name="connsiteY8" fmla="*/ 852666 h 1212228"/>
              <a:gd name="connsiteX9" fmla="*/ 0 w 3528392"/>
              <a:gd name="connsiteY9" fmla="*/ 715586 h 121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392" h="1212228">
                <a:moveTo>
                  <a:pt x="0" y="715586"/>
                </a:moveTo>
                <a:cubicBezTo>
                  <a:pt x="133619" y="603448"/>
                  <a:pt x="235476" y="416616"/>
                  <a:pt x="580488" y="297828"/>
                </a:cubicBezTo>
                <a:cubicBezTo>
                  <a:pt x="925500" y="179040"/>
                  <a:pt x="1669410" y="-26637"/>
                  <a:pt x="2070075" y="2860"/>
                </a:cubicBezTo>
                <a:cubicBezTo>
                  <a:pt x="2374875" y="160176"/>
                  <a:pt x="2797662" y="140512"/>
                  <a:pt x="3102462" y="297828"/>
                </a:cubicBezTo>
                <a:lnTo>
                  <a:pt x="3528392" y="715586"/>
                </a:lnTo>
                <a:lnTo>
                  <a:pt x="3528392" y="1147634"/>
                </a:lnTo>
                <a:cubicBezTo>
                  <a:pt x="3091448" y="1144585"/>
                  <a:pt x="2639755" y="802322"/>
                  <a:pt x="2202811" y="799273"/>
                </a:cubicBezTo>
                <a:cubicBezTo>
                  <a:pt x="2020914" y="804189"/>
                  <a:pt x="1824269" y="1207312"/>
                  <a:pt x="1642372" y="1212228"/>
                </a:cubicBezTo>
                <a:lnTo>
                  <a:pt x="442452" y="852666"/>
                </a:lnTo>
                <a:lnTo>
                  <a:pt x="0" y="715586"/>
                </a:ln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Calibri"/>
                <a:cs typeface="Times New Roman"/>
              </a:rPr>
              <a:t>объекты </a:t>
            </a:r>
            <a:r>
              <a:rPr lang="ru-RU" sz="1600" b="1" dirty="0" smtClean="0">
                <a:solidFill>
                  <a:schemeClr val="bg1"/>
                </a:solidFill>
                <a:ea typeface="Calibri"/>
                <a:cs typeface="Times New Roman"/>
              </a:rPr>
              <a:t>производящие АХОВ </a:t>
            </a:r>
            <a:endParaRPr lang="ru-RU" sz="16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719484"/>
            <a:ext cx="3528392" cy="1445342"/>
          </a:xfrm>
          <a:custGeom>
            <a:avLst/>
            <a:gdLst>
              <a:gd name="connsiteX0" fmla="*/ 0 w 3528392"/>
              <a:gd name="connsiteY0" fmla="*/ 0 h 432048"/>
              <a:gd name="connsiteX1" fmla="*/ 3528392 w 3528392"/>
              <a:gd name="connsiteY1" fmla="*/ 0 h 432048"/>
              <a:gd name="connsiteX2" fmla="*/ 3528392 w 3528392"/>
              <a:gd name="connsiteY2" fmla="*/ 432048 h 432048"/>
              <a:gd name="connsiteX3" fmla="*/ 0 w 3528392"/>
              <a:gd name="connsiteY3" fmla="*/ 432048 h 432048"/>
              <a:gd name="connsiteX4" fmla="*/ 0 w 3528392"/>
              <a:gd name="connsiteY4" fmla="*/ 0 h 432048"/>
              <a:gd name="connsiteX0" fmla="*/ 0 w 3528392"/>
              <a:gd name="connsiteY0" fmla="*/ 653732 h 1085780"/>
              <a:gd name="connsiteX1" fmla="*/ 1454889 w 3528392"/>
              <a:gd name="connsiteY1" fmla="*/ 0 h 1085780"/>
              <a:gd name="connsiteX2" fmla="*/ 3528392 w 3528392"/>
              <a:gd name="connsiteY2" fmla="*/ 653732 h 1085780"/>
              <a:gd name="connsiteX3" fmla="*/ 3528392 w 3528392"/>
              <a:gd name="connsiteY3" fmla="*/ 1085780 h 1085780"/>
              <a:gd name="connsiteX4" fmla="*/ 0 w 3528392"/>
              <a:gd name="connsiteY4" fmla="*/ 1085780 h 1085780"/>
              <a:gd name="connsiteX5" fmla="*/ 0 w 3528392"/>
              <a:gd name="connsiteY5" fmla="*/ 653732 h 1085780"/>
              <a:gd name="connsiteX0" fmla="*/ 0 w 3528392"/>
              <a:gd name="connsiteY0" fmla="*/ 653732 h 1445342"/>
              <a:gd name="connsiteX1" fmla="*/ 1454889 w 3528392"/>
              <a:gd name="connsiteY1" fmla="*/ 0 h 1445342"/>
              <a:gd name="connsiteX2" fmla="*/ 3528392 w 3528392"/>
              <a:gd name="connsiteY2" fmla="*/ 653732 h 1445342"/>
              <a:gd name="connsiteX3" fmla="*/ 3528392 w 3528392"/>
              <a:gd name="connsiteY3" fmla="*/ 1085780 h 1445342"/>
              <a:gd name="connsiteX4" fmla="*/ 1307405 w 3528392"/>
              <a:gd name="connsiteY4" fmla="*/ 1445342 h 1445342"/>
              <a:gd name="connsiteX5" fmla="*/ 0 w 3528392"/>
              <a:gd name="connsiteY5" fmla="*/ 1085780 h 1445342"/>
              <a:gd name="connsiteX6" fmla="*/ 0 w 3528392"/>
              <a:gd name="connsiteY6" fmla="*/ 653732 h 1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92" h="1445342">
                <a:moveTo>
                  <a:pt x="0" y="653732"/>
                </a:moveTo>
                <a:cubicBezTo>
                  <a:pt x="484963" y="647215"/>
                  <a:pt x="969926" y="6517"/>
                  <a:pt x="1454889" y="0"/>
                </a:cubicBezTo>
                <a:lnTo>
                  <a:pt x="3528392" y="653732"/>
                </a:lnTo>
                <a:lnTo>
                  <a:pt x="3528392" y="1085780"/>
                </a:lnTo>
                <a:cubicBezTo>
                  <a:pt x="2827392" y="1087647"/>
                  <a:pt x="2008405" y="1443475"/>
                  <a:pt x="1307405" y="1445342"/>
                </a:cubicBezTo>
                <a:lnTo>
                  <a:pt x="0" y="1085780"/>
                </a:lnTo>
                <a:lnTo>
                  <a:pt x="0" y="653732"/>
                </a:ln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Calibri"/>
                <a:cs typeface="Times New Roman"/>
              </a:rPr>
              <a:t>объекты </a:t>
            </a:r>
            <a:r>
              <a:rPr lang="ru-RU" sz="1600" b="1" dirty="0" smtClean="0">
                <a:solidFill>
                  <a:schemeClr val="bg1"/>
                </a:solidFill>
                <a:ea typeface="Calibri"/>
                <a:cs typeface="Times New Roman"/>
              </a:rPr>
              <a:t>потребляющие АХОВ </a:t>
            </a:r>
            <a:endParaRPr lang="ru-RU" sz="16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cxnSp>
        <p:nvCxnSpPr>
          <p:cNvPr id="14" name="Прямая со стрелкой 13"/>
          <p:cNvCxnSpPr>
            <a:stCxn id="4" idx="1"/>
            <a:endCxn id="6" idx="3"/>
          </p:cNvCxnSpPr>
          <p:nvPr/>
        </p:nvCxnSpPr>
        <p:spPr>
          <a:xfrm flipV="1">
            <a:off x="2544188" y="1540092"/>
            <a:ext cx="8648" cy="67983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8" idx="4"/>
          </p:cNvCxnSpPr>
          <p:nvPr/>
        </p:nvCxnSpPr>
        <p:spPr>
          <a:xfrm flipV="1">
            <a:off x="2980540" y="2155325"/>
            <a:ext cx="693082" cy="4822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3"/>
            <a:endCxn id="9" idx="0"/>
          </p:cNvCxnSpPr>
          <p:nvPr/>
        </p:nvCxnSpPr>
        <p:spPr>
          <a:xfrm flipV="1">
            <a:off x="3521049" y="2900029"/>
            <a:ext cx="875296" cy="133271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4"/>
          </p:cNvCxnSpPr>
          <p:nvPr/>
        </p:nvCxnSpPr>
        <p:spPr>
          <a:xfrm>
            <a:off x="3083779" y="3305647"/>
            <a:ext cx="1848261" cy="185154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5"/>
            <a:endCxn id="10" idx="3"/>
          </p:cNvCxnSpPr>
          <p:nvPr/>
        </p:nvCxnSpPr>
        <p:spPr>
          <a:xfrm>
            <a:off x="2662175" y="4033978"/>
            <a:ext cx="328139" cy="43237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0172" y="293609"/>
            <a:ext cx="2799687" cy="28198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51510" y="3429000"/>
            <a:ext cx="2714099" cy="1876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16857" y="4886822"/>
            <a:ext cx="2815184" cy="18974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1867" y="272652"/>
            <a:ext cx="2299958" cy="1607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70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79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2416" y="296652"/>
            <a:ext cx="2929135" cy="936104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аварий на ХОО</a:t>
            </a:r>
          </a:p>
        </p:txBody>
      </p: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>
            <a:off x="3231551" y="764704"/>
            <a:ext cx="1100514" cy="0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126" idx="2"/>
            <a:endCxn id="5127" idx="0"/>
          </p:cNvCxnSpPr>
          <p:nvPr/>
        </p:nvCxnSpPr>
        <p:spPr>
          <a:xfrm flipH="1">
            <a:off x="5151124" y="1124744"/>
            <a:ext cx="1195269" cy="296835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Прямоугольник 5125"/>
          <p:cNvSpPr/>
          <p:nvPr/>
        </p:nvSpPr>
        <p:spPr>
          <a:xfrm>
            <a:off x="4304362" y="404664"/>
            <a:ext cx="4084062" cy="72008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1. Аварии в результате взрывов, вызывающих </a:t>
            </a:r>
          </a:p>
        </p:txBody>
      </p:sp>
      <p:sp>
        <p:nvSpPr>
          <p:cNvPr id="5127" name="Прямоугольник 5126"/>
          <p:cNvSpPr/>
          <p:nvPr/>
        </p:nvSpPr>
        <p:spPr>
          <a:xfrm>
            <a:off x="4013092" y="1421579"/>
            <a:ext cx="2276063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a typeface="Calibri"/>
                <a:cs typeface="Times New Roman"/>
              </a:rPr>
              <a:t>разрушение технологической схемы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16216" y="1421579"/>
            <a:ext cx="2276063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Разрушение инженерных сооружений, 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45" name="Прямая со стрелкой 44"/>
          <p:cNvCxnSpPr>
            <a:stCxn id="5126" idx="2"/>
            <a:endCxn id="42" idx="0"/>
          </p:cNvCxnSpPr>
          <p:nvPr/>
        </p:nvCxnSpPr>
        <p:spPr>
          <a:xfrm>
            <a:off x="6346393" y="1124744"/>
            <a:ext cx="1307855" cy="296835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Выноска со стрелкой вправо 5131"/>
          <p:cNvSpPr/>
          <p:nvPr/>
        </p:nvSpPr>
        <p:spPr>
          <a:xfrm rot="5400000">
            <a:off x="5595085" y="1126927"/>
            <a:ext cx="1567020" cy="4731006"/>
          </a:xfrm>
          <a:prstGeom prst="rightArrow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Прекращается выпуск продукции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133" name="Скругленный прямоугольник 5132"/>
          <p:cNvSpPr/>
          <p:nvPr/>
        </p:nvSpPr>
        <p:spPr>
          <a:xfrm>
            <a:off x="4427984" y="4275940"/>
            <a:ext cx="4104456" cy="10137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Для восстановления требуются специальные ассигнования от вышестоящих организаций</a:t>
            </a:r>
          </a:p>
        </p:txBody>
      </p:sp>
      <p:cxnSp>
        <p:nvCxnSpPr>
          <p:cNvPr id="50" name="Прямая со стрелкой 49"/>
          <p:cNvCxnSpPr>
            <a:stCxn id="4" idx="2"/>
          </p:cNvCxnSpPr>
          <p:nvPr/>
        </p:nvCxnSpPr>
        <p:spPr>
          <a:xfrm flipH="1">
            <a:off x="1766983" y="1232756"/>
            <a:ext cx="1" cy="584867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20300" y="1853626"/>
            <a:ext cx="3011251" cy="20794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2. Аварии, в результате которых повреждено основное или вспомогательное техническое оборудование, инженерные сооружения, </a:t>
            </a:r>
          </a:p>
        </p:txBody>
      </p:sp>
      <p:cxnSp>
        <p:nvCxnSpPr>
          <p:cNvPr id="5137" name="Прямая со стрелкой 5136"/>
          <p:cNvCxnSpPr>
            <a:stCxn id="5127" idx="2"/>
            <a:endCxn id="5132" idx="1"/>
          </p:cNvCxnSpPr>
          <p:nvPr/>
        </p:nvCxnSpPr>
        <p:spPr>
          <a:xfrm>
            <a:off x="5151124" y="2213667"/>
            <a:ext cx="1227471" cy="495253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Прямая со стрелкой 5138"/>
          <p:cNvCxnSpPr>
            <a:stCxn id="42" idx="2"/>
            <a:endCxn id="5132" idx="1"/>
          </p:cNvCxnSpPr>
          <p:nvPr/>
        </p:nvCxnSpPr>
        <p:spPr>
          <a:xfrm flipH="1">
            <a:off x="6378595" y="2213667"/>
            <a:ext cx="1275653" cy="495253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Выноска со стрелкой вправо 59"/>
          <p:cNvSpPr/>
          <p:nvPr/>
        </p:nvSpPr>
        <p:spPr>
          <a:xfrm rot="5400000">
            <a:off x="942416" y="3422221"/>
            <a:ext cx="1567020" cy="3011251"/>
          </a:xfrm>
          <a:prstGeom prst="rightArrow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Прекращается выпуск продукции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08" y="5716100"/>
            <a:ext cx="7426640" cy="10137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для восстановления производства требуются затраты больших затрат на плановый капитальный ремонт, но не требуются специальные ассигнования вышестоящих инстанций.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cxnSp>
        <p:nvCxnSpPr>
          <p:cNvPr id="62" name="Прямая со стрелкой 61"/>
          <p:cNvCxnSpPr>
            <a:stCxn id="53" idx="2"/>
            <a:endCxn id="60" idx="1"/>
          </p:cNvCxnSpPr>
          <p:nvPr/>
        </p:nvCxnSpPr>
        <p:spPr>
          <a:xfrm>
            <a:off x="1725926" y="3933055"/>
            <a:ext cx="0" cy="211282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21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26" grpId="0" animBg="1"/>
      <p:bldP spid="5127" grpId="0" animBg="1"/>
      <p:bldP spid="42" grpId="0" animBg="1"/>
      <p:bldP spid="5132" grpId="0" animBg="1"/>
      <p:bldP spid="5133" grpId="0" animBg="1"/>
      <p:bldP spid="53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1817"/>
            <a:ext cx="5616624" cy="40011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2. Аварии на </a:t>
            </a:r>
            <a:r>
              <a:rPr lang="ru-RU" sz="2000" b="1" dirty="0" smtClean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радиационно </a:t>
            </a:r>
            <a:r>
              <a:rPr lang="ru-RU" sz="2000" b="1" dirty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опасных объектах.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831" y="728700"/>
            <a:ext cx="561662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радиационно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опасный объект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75636"/>
            <a:ext cx="2051579" cy="321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хранят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75636"/>
            <a:ext cx="1656184" cy="321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разрабатывают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8235" y="2675636"/>
            <a:ext cx="1637901" cy="321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используют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 rot="5400000">
            <a:off x="2769373" y="-1484241"/>
            <a:ext cx="486308" cy="5631394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На котором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17248" y="2290966"/>
            <a:ext cx="3067109" cy="70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радиационные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вещества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407" y="3055527"/>
            <a:ext cx="8804845" cy="7335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аварии на котором или при разрушении которого может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произойти облучение ионизирующим излучением или радиоактивное загрязнение людей,  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789040"/>
            <a:ext cx="4320479" cy="66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сельскохозяйственных животных и растений,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3789039"/>
            <a:ext cx="4301236" cy="6743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также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окружающей природной среды.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17248" y="219075"/>
            <a:ext cx="3015958" cy="197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6831" y="1606288"/>
            <a:ext cx="2047875" cy="106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58235" y="1574611"/>
            <a:ext cx="1670056" cy="111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69159" y="1606287"/>
            <a:ext cx="1626778" cy="111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407" y="4558182"/>
            <a:ext cx="3184072" cy="21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06987" y="4558182"/>
            <a:ext cx="1386007" cy="208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4558181"/>
            <a:ext cx="3401505" cy="210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17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1" y="6185248"/>
            <a:ext cx="520020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1817"/>
            <a:ext cx="5616624" cy="40011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AD1C"/>
                </a:solidFill>
                <a:latin typeface="Times New Roman" pitchFamily="18" charset="0"/>
                <a:cs typeface="Times New Roman" pitchFamily="18" charset="0"/>
              </a:rPr>
              <a:t>К числу таких объектов относятся: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8048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326" y="2420888"/>
            <a:ext cx="2810030" cy="819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АЭС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96434" y="2448212"/>
            <a:ext cx="260375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предприятия по переработке или изготовлению ядерного топлива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3926" y="764704"/>
            <a:ext cx="23922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33926" y="2420888"/>
            <a:ext cx="2370522" cy="819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 научно-исследовательские и проектные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246" y="5771516"/>
            <a:ext cx="2770110" cy="609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предприятия по захоронению радиоактивных отходов 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610" y="3797855"/>
            <a:ext cx="2777745" cy="197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79109" y="3797854"/>
            <a:ext cx="2631548" cy="197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79109" y="5771515"/>
            <a:ext cx="2631548" cy="6098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ядерные энергетические установки на транспорте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3926" y="3797855"/>
            <a:ext cx="2619375" cy="197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882</Words>
  <Application>Microsoft Office PowerPoint</Application>
  <PresentationFormat>Экран (4:3)</PresentationFormat>
  <Paragraphs>108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Олег</cp:lastModifiedBy>
  <cp:revision>83</cp:revision>
  <dcterms:created xsi:type="dcterms:W3CDTF">2011-09-11T00:22:24Z</dcterms:created>
  <dcterms:modified xsi:type="dcterms:W3CDTF">2011-09-11T18:02:06Z</dcterms:modified>
</cp:coreProperties>
</file>