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40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1E35-69E6-4A63-BF08-BA75A40F59C0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21C5-D218-486B-99BD-BFB74DACB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142984"/>
            <a:ext cx="65726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Добровольная автономия</a:t>
            </a:r>
            <a:b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</a:b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человека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29610">
            <a:off x="716119" y="2325401"/>
            <a:ext cx="677300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stral" pitchFamily="66" charset="0"/>
              </a:rPr>
              <a:t>в</a:t>
            </a:r>
            <a:r>
              <a:rPr lang="ru-RU" sz="88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stral" pitchFamily="66" charset="0"/>
              </a:rPr>
              <a:t> природной среде</a:t>
            </a:r>
            <a:endParaRPr lang="ru-RU" sz="88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6" name="Рисунок 5" descr="250px-Scottgro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500438"/>
            <a:ext cx="3175000" cy="22225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019922" y="6488668"/>
            <a:ext cx="4124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Сенин В.Г., МОУ «СОШ №4», г. Корсаков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0"/>
            <a:ext cx="50720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Норвежскую экспедицию возглавлял </a:t>
            </a:r>
            <a:r>
              <a:rPr lang="ru-RU" sz="2400" dirty="0" err="1"/>
              <a:t>Руаль</a:t>
            </a:r>
            <a:r>
              <a:rPr lang="ru-RU" sz="2400" dirty="0"/>
              <a:t> Амундсен, </a:t>
            </a:r>
            <a:r>
              <a:rPr lang="ru-RU" sz="2400" dirty="0" smtClean="0"/>
              <a:t>полярный </a:t>
            </a:r>
            <a:r>
              <a:rPr lang="ru-RU" sz="2400" dirty="0"/>
              <a:t>путешественник и исследователь.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4419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Руаль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 Амундсен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250px-Nlc_amunds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000108"/>
            <a:ext cx="3175000" cy="44577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2285992"/>
            <a:ext cx="5143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Руаль</a:t>
            </a:r>
            <a:r>
              <a:rPr lang="ru-RU" sz="2400" dirty="0"/>
              <a:t> Амундсен исключительно умело организовал </a:t>
            </a:r>
            <a:r>
              <a:rPr lang="ru-RU" sz="2400" dirty="0" smtClean="0"/>
              <a:t>экспедицию </a:t>
            </a:r>
            <a:r>
              <a:rPr lang="ru-RU" sz="2400" dirty="0"/>
              <a:t>и выбрал маршрут движения к Южному полюсу. </a:t>
            </a:r>
            <a:r>
              <a:rPr lang="ru-RU" sz="2400" dirty="0" smtClean="0"/>
              <a:t>Верный </a:t>
            </a:r>
            <a:r>
              <a:rPr lang="ru-RU" sz="2400" dirty="0"/>
              <a:t>расчет позволил отряду Амундсена избежать на своем </a:t>
            </a:r>
            <a:r>
              <a:rPr lang="ru-RU" sz="2400" dirty="0" smtClean="0"/>
              <a:t>пути </a:t>
            </a:r>
            <a:r>
              <a:rPr lang="ru-RU" sz="2400" dirty="0"/>
              <a:t>сильных морозов и затяжных метелей. </a:t>
            </a:r>
            <a:r>
              <a:rPr lang="ru-RU" sz="2400" dirty="0" smtClean="0"/>
              <a:t>Поход </a:t>
            </a:r>
            <a:r>
              <a:rPr lang="ru-RU" sz="2400" dirty="0"/>
              <a:t>был совершен в сжатые сроки, в соответствии с </a:t>
            </a:r>
            <a:r>
              <a:rPr lang="ru-RU" sz="2400" dirty="0" smtClean="0"/>
              <a:t>графиком </a:t>
            </a:r>
            <a:r>
              <a:rPr lang="ru-RU" sz="2400" dirty="0"/>
              <a:t>движения, определенным Амундсеном, в пределах </a:t>
            </a:r>
            <a:r>
              <a:rPr lang="ru-RU" sz="2400" dirty="0" smtClean="0"/>
              <a:t>антарктического </a:t>
            </a:r>
            <a:r>
              <a:rPr lang="ru-RU" sz="2400" dirty="0"/>
              <a:t>лета.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876"/>
            <a:ext cx="854560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 октября 1911 года пять человек во главе с Амундсеном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отправились к Южному полюсу на четырёх собачьих упряжках.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декабря экспедиция достигла Южного полюса, проделав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путь в 1500 км, водрузили флаг Норвегии. Весь поход на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дистанцию 3000 км при экстремальных условиях (подъём и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спуск на плато высотой 3000 м при постоянной температуре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свыше −40° и сильных ветрах) занял 99 дней.</a:t>
            </a:r>
          </a:p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295px-Pole-observ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071546"/>
            <a:ext cx="3571900" cy="244584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071678"/>
            <a:ext cx="5072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На Южном полюсе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40062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Покорение полюса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42148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 </a:t>
            </a:r>
            <a:r>
              <a:rPr lang="ru-RU" sz="2400" dirty="0"/>
              <a:t>главе британской экспедиции стоял Роберт Скотт - морской офицер, капитан первого ранга, имевший опыт руководителя зимовки на </a:t>
            </a:r>
            <a:r>
              <a:rPr lang="ru-RU" sz="2400" dirty="0" smtClean="0"/>
              <a:t>арктическом </a:t>
            </a:r>
            <a:r>
              <a:rPr lang="ru-RU" sz="2400" dirty="0"/>
              <a:t>берегу.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7751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Роберт Скотт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220px-Robert_falcon_scott_colo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642918"/>
            <a:ext cx="2794000" cy="30099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3643314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 самого начала экспедиции Скотта пришлось пережить немало трудностей, отчасти из-за ошибок руководителя, отчасти из-за стечения обстоятельств. Мотосани вышли из строя, а маньчжурских пони, которых Скотт предпочёл собакам, пришлось застрелить: они не выдерживали холода и перегрузок. Тяжёлые сани через расселины в ледяных глетчерах люди тащили на себе.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786058"/>
            <a:ext cx="84296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Экспедиция Роберта Скотта достигла Южного полюса </a:t>
            </a:r>
            <a:r>
              <a:rPr lang="ru-RU" sz="2400" dirty="0" smtClean="0"/>
              <a:t>более </a:t>
            </a:r>
            <a:r>
              <a:rPr lang="ru-RU" sz="2400" dirty="0"/>
              <a:t>чем на месяц позже - 17 января 1912 г. Маршрут </a:t>
            </a:r>
            <a:r>
              <a:rPr lang="ru-RU" sz="2400" dirty="0" smtClean="0"/>
              <a:t>дви</a:t>
            </a:r>
            <a:r>
              <a:rPr lang="ru-RU" sz="2400" dirty="0"/>
              <a:t>жения к полюсу, выбранный Робертом Скоттом, был длиннее, чем у норвежской экспедиции, а погодные условия по </a:t>
            </a:r>
            <a:r>
              <a:rPr lang="ru-RU" sz="2400" dirty="0" smtClean="0"/>
              <a:t>маршруту </a:t>
            </a:r>
            <a:r>
              <a:rPr lang="ru-RU" sz="2400" dirty="0"/>
              <a:t>- сложнее. На пути к полюсу и обратно отряду пришлось испытать сорокаградусные морозы и попасть в затяжную </a:t>
            </a:r>
            <a:r>
              <a:rPr lang="ru-RU" sz="2400" dirty="0" smtClean="0"/>
              <a:t>пургу</a:t>
            </a:r>
            <a:r>
              <a:rPr lang="ru-RU" sz="2400" dirty="0"/>
              <a:t>. Основная группа Роберта Скотта, которая достигла </a:t>
            </a:r>
            <a:r>
              <a:rPr lang="ru-RU" sz="2400" dirty="0" smtClean="0"/>
              <a:t>Южного </a:t>
            </a:r>
            <a:r>
              <a:rPr lang="ru-RU" sz="2400" dirty="0"/>
              <a:t>полюса, состояла из пяти человек. Все они погибли на </a:t>
            </a:r>
            <a:r>
              <a:rPr lang="ru-RU" sz="2400" dirty="0" smtClean="0"/>
              <a:t>обратном </a:t>
            </a:r>
            <a:r>
              <a:rPr lang="ru-RU" sz="2400" dirty="0"/>
              <a:t>пути во время пурги, не дойдя до вспомогательного склада около 20 км.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9453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Победа и трагедия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250px-Scottgro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28604"/>
            <a:ext cx="3175000" cy="22225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00438"/>
            <a:ext cx="8429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Так победа одних и трагическая гибель других </a:t>
            </a:r>
            <a:r>
              <a:rPr lang="ru-RU" sz="2400" dirty="0" smtClean="0"/>
              <a:t>увековечили </a:t>
            </a:r>
            <a:r>
              <a:rPr lang="ru-RU" sz="2400" dirty="0"/>
              <a:t>покорение Южного полюса человеком. Стойкость и </a:t>
            </a:r>
            <a:r>
              <a:rPr lang="ru-RU" sz="2400" dirty="0" smtClean="0"/>
              <a:t>мужество </a:t>
            </a:r>
            <a:r>
              <a:rPr lang="ru-RU" sz="2400" dirty="0"/>
              <a:t>людей, идущих к намеченной цели, навсегда останутся примером для подражания.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072074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память о Скотте и его товарищах в Антарктиде, на одной из вершин мыса Хижины стоит крест. На нём написана строчка из стихов знаменитого английского поэта Теннисона: «Бороться и искать, найти и не сдаваться»</a:t>
            </a:r>
            <a:endParaRPr lang="ru-RU" sz="2400" dirty="0"/>
          </a:p>
        </p:txBody>
      </p:sp>
      <p:pic>
        <p:nvPicPr>
          <p:cNvPr id="5" name="Рисунок 4" descr="scott-cross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28604"/>
            <a:ext cx="2143125" cy="2857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44887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Бороться и искать,</a:t>
            </a:r>
          </a:p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н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айти и не сдаваться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px-Bombar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28604"/>
            <a:ext cx="2540000" cy="3175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4282" y="785794"/>
            <a:ext cx="61436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Ален </a:t>
            </a:r>
            <a:r>
              <a:rPr lang="ru-RU" sz="2400" dirty="0" err="1"/>
              <a:t>Бомбар</a:t>
            </a:r>
            <a:r>
              <a:rPr lang="ru-RU" sz="2400" dirty="0"/>
              <a:t>, будучи практикующим врачом в при морской больнице, был потрясен тем, что ежегодно десятки тысяч </a:t>
            </a:r>
            <a:r>
              <a:rPr lang="ru-RU" sz="2400" dirty="0" smtClean="0"/>
              <a:t>людей </a:t>
            </a:r>
            <a:r>
              <a:rPr lang="ru-RU" sz="2400" dirty="0"/>
              <a:t>гибнут в море. При этом значительная часть их гибла не от утопления, холода или голода, а от страха, от того, что они поверили в неизбежность своей гибели.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7622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Ален </a:t>
            </a:r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Бомбар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929066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«Жертвы легендарных кораблекрушений, погибшие преждевременно, я знаю: вас убило не море, вас убил не голод, вас убила не жажда! Раскачиваясь на волнах под жалобные крики чаек, вы умерли от страха»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57232"/>
            <a:ext cx="84296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Ален </a:t>
            </a:r>
            <a:r>
              <a:rPr lang="ru-RU" sz="2400" dirty="0" err="1"/>
              <a:t>Бомбар</a:t>
            </a:r>
            <a:r>
              <a:rPr lang="ru-RU" sz="2400" dirty="0"/>
              <a:t> был уверен, что в море много пищи и </a:t>
            </a:r>
            <a:r>
              <a:rPr lang="ru-RU" sz="2400" dirty="0" smtClean="0"/>
              <a:t>нужно </a:t>
            </a:r>
            <a:r>
              <a:rPr lang="ru-RU" sz="2400" dirty="0"/>
              <a:t>лишь уметь добывать ее. Он рассуждал так: все </a:t>
            </a:r>
            <a:r>
              <a:rPr lang="ru-RU" sz="2400" dirty="0" smtClean="0"/>
              <a:t>спасательные </a:t>
            </a:r>
            <a:r>
              <a:rPr lang="ru-RU" sz="2400" dirty="0"/>
              <a:t>средства на кораблях (шлюпки, плоты) имеют набор </a:t>
            </a:r>
            <a:r>
              <a:rPr lang="ru-RU" sz="2400" dirty="0" smtClean="0"/>
              <a:t>лесок </a:t>
            </a:r>
            <a:r>
              <a:rPr lang="ru-RU" sz="2400" dirty="0"/>
              <a:t>и других орудий для рыбной ловли. В рыбе заключено почти все, в чем нуждается организм человека, даже пресная вода. Пригодную для питья воду можно получить из сырой свежей рыбы, если пожевать ее или просто выдавить из нее лимфатическую жидкость. Морская вода, употребляемая в </a:t>
            </a:r>
            <a:r>
              <a:rPr lang="ru-RU" sz="2400" dirty="0" smtClean="0"/>
              <a:t>небольшом </a:t>
            </a:r>
            <a:r>
              <a:rPr lang="ru-RU" sz="2400" dirty="0"/>
              <a:t>количестве, может помочь человеку спасти организм от обезвоживания.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3041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Выжить можно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285728"/>
            <a:ext cx="42862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Чтобы доказать правильность своих выводов, он в </a:t>
            </a:r>
            <a:r>
              <a:rPr lang="ru-RU" sz="2400" dirty="0" smtClean="0"/>
              <a:t>одиночку </a:t>
            </a:r>
            <a:r>
              <a:rPr lang="ru-RU" sz="2400" dirty="0"/>
              <a:t>на надувной лодке, снабженной парусом, провел в Атлантическом океане 60 дней (с 24 августа по 23 октября 1952 </a:t>
            </a:r>
            <a:r>
              <a:rPr lang="ru-RU" sz="2400" dirty="0" smtClean="0"/>
              <a:t>г.), </a:t>
            </a:r>
            <a:r>
              <a:rPr lang="ru-RU" sz="2400" dirty="0"/>
              <a:t>живя только за счет того, что он добывал в море. </a:t>
            </a:r>
          </a:p>
        </p:txBody>
      </p:sp>
      <p:pic>
        <p:nvPicPr>
          <p:cNvPr id="3" name="Рисунок 2" descr="А_бомба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00174"/>
            <a:ext cx="3546170" cy="456857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40446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На надувной лодке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5" name="Рисунок 4" descr="Bombar_m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000504"/>
            <a:ext cx="4286250" cy="21050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1428736"/>
            <a:ext cx="42862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Это была полная добровольная автономия человека в </a:t>
            </a:r>
            <a:r>
              <a:rPr lang="ru-RU" sz="2400" dirty="0" smtClean="0"/>
              <a:t>океане</a:t>
            </a:r>
            <a:r>
              <a:rPr lang="ru-RU" sz="2400" dirty="0"/>
              <a:t>, проведенная с исследовательской целью. Ален </a:t>
            </a:r>
            <a:r>
              <a:rPr lang="ru-RU" sz="2400" dirty="0" err="1"/>
              <a:t>Бомбар</a:t>
            </a:r>
            <a:r>
              <a:rPr lang="ru-RU" sz="2400" dirty="0"/>
              <a:t> своим примером доказал, что человек может выжить в море, используя то, что оно может дать, что человек многое </a:t>
            </a:r>
            <a:r>
              <a:rPr lang="ru-RU" sz="2400" dirty="0" smtClean="0"/>
              <a:t>способен </a:t>
            </a:r>
            <a:r>
              <a:rPr lang="ru-RU" sz="2400" dirty="0"/>
              <a:t>вынести, если не потеряет силы воли, что он должен </a:t>
            </a:r>
            <a:r>
              <a:rPr lang="ru-RU" sz="2400" dirty="0" smtClean="0"/>
              <a:t>бороться </a:t>
            </a:r>
            <a:r>
              <a:rPr lang="ru-RU" sz="2400" dirty="0"/>
              <a:t>за свою жизнь до последней возможности.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3717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Не терять силы воли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428736"/>
            <a:ext cx="2852750" cy="479262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714752"/>
            <a:ext cx="84296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Ярким примером добровольной автономии человека в природной среде со спортивной целью может служить </a:t>
            </a:r>
            <a:r>
              <a:rPr lang="ru-RU" sz="2400" dirty="0" smtClean="0"/>
              <a:t>рекорд</a:t>
            </a:r>
            <a:r>
              <a:rPr lang="ru-RU" sz="2400" dirty="0"/>
              <a:t>, который установил Федор Конюхов в 2002 </a:t>
            </a:r>
            <a:r>
              <a:rPr lang="ru-RU" sz="2400" dirty="0" smtClean="0"/>
              <a:t>г. </a:t>
            </a:r>
            <a:r>
              <a:rPr lang="ru-RU" sz="2400" dirty="0"/>
              <a:t>О</a:t>
            </a:r>
            <a:r>
              <a:rPr lang="ru-RU" sz="2400" dirty="0" smtClean="0"/>
              <a:t>н пересек </a:t>
            </a:r>
            <a:r>
              <a:rPr lang="ru-RU" sz="2400" dirty="0"/>
              <a:t>Атлантический океан на одиночной гребной лодке за 46 </a:t>
            </a:r>
            <a:r>
              <a:rPr lang="ru-RU" sz="2400" dirty="0" err="1"/>
              <a:t>сут</a:t>
            </a:r>
            <a:r>
              <a:rPr lang="ru-RU" sz="2400" dirty="0"/>
              <a:t>. и 4 мин. Прежний мировой рекорд пересечения </a:t>
            </a:r>
            <a:r>
              <a:rPr lang="ru-RU" sz="2400" dirty="0" smtClean="0"/>
              <a:t>Атлантики</a:t>
            </a:r>
            <a:r>
              <a:rPr lang="ru-RU" sz="2400" dirty="0"/>
              <a:t>, принадлежавший французскому спортсмену Эммануилу </a:t>
            </a:r>
            <a:r>
              <a:rPr lang="ru-RU" sz="2400" dirty="0" err="1"/>
              <a:t>Куанду</a:t>
            </a:r>
            <a:r>
              <a:rPr lang="ru-RU" sz="2400" dirty="0"/>
              <a:t>, был улучшен более чем на 11 </a:t>
            </a:r>
            <a:r>
              <a:rPr lang="ru-RU" sz="2400" dirty="0" err="1"/>
              <a:t>сут</a:t>
            </a:r>
            <a:r>
              <a:rPr lang="ru-RU" sz="2400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397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Федор Конюхов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alt_albany_finish_2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57166"/>
            <a:ext cx="4286250" cy="28384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2862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Вспомним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2714620"/>
            <a:ext cx="83255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Что следует понимать под автономным существованием </a:t>
            </a:r>
            <a:br>
              <a:rPr lang="ru-RU" sz="2400" dirty="0" smtClean="0"/>
            </a:br>
            <a:r>
              <a:rPr lang="ru-RU" sz="2400" dirty="0" smtClean="0"/>
              <a:t>человека в природной среде?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Какие виды автономии бывают и в чем их различие?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Назовите личные качества человека, которые необходимы </a:t>
            </a:r>
            <a:br>
              <a:rPr lang="ru-RU" sz="2400" dirty="0" smtClean="0"/>
            </a:br>
            <a:r>
              <a:rPr lang="ru-RU" sz="2400" dirty="0" smtClean="0"/>
              <a:t>для успешного выживания в природной среде </a:t>
            </a:r>
          </a:p>
          <a:p>
            <a:pPr marL="342900" indent="-342900"/>
            <a:r>
              <a:rPr lang="ru-RU" sz="2400" dirty="0" smtClean="0"/>
              <a:t> </a:t>
            </a:r>
            <a:r>
              <a:rPr lang="ru-RU" sz="2400" dirty="0" smtClean="0"/>
              <a:t>    в автономном режиме.</a:t>
            </a:r>
            <a:endParaRPr lang="ru-RU" sz="2400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00108"/>
            <a:ext cx="1447800" cy="15716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572008"/>
            <a:ext cx="8429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Гребной марафон Федор Конюхов начал 16 октября с </a:t>
            </a:r>
            <a:r>
              <a:rPr lang="ru-RU" sz="2400" dirty="0" smtClean="0"/>
              <a:t>острова </a:t>
            </a:r>
            <a:r>
              <a:rPr lang="ru-RU" sz="2400" dirty="0" err="1"/>
              <a:t>Ла</a:t>
            </a:r>
            <a:r>
              <a:rPr lang="ru-RU" sz="2400" dirty="0"/>
              <a:t> Гомера, входящего в группу Канарских островов, а 1 декабря финишировал на острове Барбадос, входящем в группу Малых Антильских островов. </a:t>
            </a:r>
          </a:p>
        </p:txBody>
      </p:sp>
      <p:pic>
        <p:nvPicPr>
          <p:cNvPr id="3" name="Рисунок 2" descr="a_m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142984"/>
            <a:ext cx="6767822" cy="335757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2005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Маршрут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357166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 этому плаванию Федор Конюхов готовился очень </a:t>
            </a:r>
            <a:r>
              <a:rPr lang="ru-RU" sz="2400" dirty="0" smtClean="0"/>
              <a:t>долго</a:t>
            </a:r>
            <a:r>
              <a:rPr lang="ru-RU" sz="2400" dirty="0"/>
              <a:t>, накапливая опыт экстремальных путешествий. (На его </a:t>
            </a:r>
            <a:r>
              <a:rPr lang="ru-RU" sz="2400" dirty="0" smtClean="0"/>
              <a:t>счету </a:t>
            </a:r>
            <a:r>
              <a:rPr lang="ru-RU" sz="2400" dirty="0"/>
              <a:t>около сорока сухопутных, морских и океанских экспедиций и восхождений и 1000 </a:t>
            </a:r>
            <a:r>
              <a:rPr lang="ru-RU" sz="2400" dirty="0" err="1" smtClean="0"/>
              <a:t>cyток</a:t>
            </a:r>
            <a:r>
              <a:rPr lang="ru-RU" sz="2400" dirty="0" smtClean="0"/>
              <a:t> одиночного </a:t>
            </a:r>
            <a:r>
              <a:rPr lang="ru-RU" sz="2400" dirty="0"/>
              <a:t>плавания. Он сумел покорить Северный и Южный географические полюсы, </a:t>
            </a:r>
            <a:r>
              <a:rPr lang="ru-RU" sz="2400" dirty="0" smtClean="0"/>
              <a:t>Эверест </a:t>
            </a:r>
            <a:r>
              <a:rPr lang="ru-RU" sz="2400" dirty="0"/>
              <a:t>- полюс высоты, мыс Горн - полюс </a:t>
            </a:r>
            <a:r>
              <a:rPr lang="ru-RU" sz="2400" dirty="0" smtClean="0"/>
              <a:t>яхтсменов-парусников</a:t>
            </a:r>
            <a:r>
              <a:rPr lang="ru-RU" sz="2400" dirty="0"/>
              <a:t>.) Путешествие Федора Конюхова - это первый в </a:t>
            </a:r>
            <a:r>
              <a:rPr lang="ru-RU" sz="2400" dirty="0" smtClean="0"/>
              <a:t>истории </a:t>
            </a:r>
            <a:r>
              <a:rPr lang="ru-RU" sz="2400" dirty="0"/>
              <a:t>России успешный гребной марафон по Атлантическому океану. </a:t>
            </a:r>
          </a:p>
        </p:txBody>
      </p:sp>
      <p:pic>
        <p:nvPicPr>
          <p:cNvPr id="3" name="Рисунок 2" descr="Fedor-Konyuhov_гор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1285860"/>
            <a:ext cx="4000527" cy="300039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25010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Подготовка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0px-Bombar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0"/>
            <a:ext cx="2127256" cy="265907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158" y="4572008"/>
            <a:ext cx="8429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Любая </a:t>
            </a:r>
            <a:r>
              <a:rPr lang="ru-RU" sz="2400" dirty="0"/>
              <a:t>добровольная </a:t>
            </a:r>
            <a:r>
              <a:rPr lang="ru-RU" sz="2400" dirty="0" smtClean="0"/>
              <a:t>автономия </a:t>
            </a:r>
            <a:r>
              <a:rPr lang="ru-RU" sz="2400" dirty="0"/>
              <a:t>человека в природе помогает ему развить в себе </a:t>
            </a:r>
            <a:r>
              <a:rPr lang="ru-RU" sz="2400" dirty="0" smtClean="0"/>
              <a:t>духовные </a:t>
            </a:r>
            <a:r>
              <a:rPr lang="ru-RU" sz="2400" dirty="0"/>
              <a:t>и физические качества, воспитывает волю в достижении поставленных целей, повышает его способности переносить различные жизненные невзгоды.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610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Воспитай самого себя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13-1213760006_konuhov_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3" y="2590258"/>
            <a:ext cx="2571768" cy="194000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6" name="Рисунок 5" descr="295px-Amundsen-in-i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857231"/>
            <a:ext cx="2000264" cy="305803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7" name="Рисунок 6" descr="220px-Robert_falcon_scott_colore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4" y="857232"/>
            <a:ext cx="2188354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1376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Вопросы и задания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2714620"/>
            <a:ext cx="83658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Прочитайте описание экспедиции Р.Амундсена и Р.Скотта к 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     Южному полюсу. Ответьте на вопрос: почему экспедиция</a:t>
            </a:r>
            <a:br>
              <a:rPr lang="ru-RU" sz="2400" dirty="0" smtClean="0"/>
            </a:br>
            <a:r>
              <a:rPr lang="ru-RU" sz="2400" dirty="0" smtClean="0"/>
              <a:t>Амундсена прошла успешно, а экспедиция Скотта </a:t>
            </a:r>
            <a:br>
              <a:rPr lang="ru-RU" sz="2400" dirty="0" smtClean="0"/>
            </a:br>
            <a:r>
              <a:rPr lang="ru-RU" sz="2400" dirty="0" smtClean="0"/>
              <a:t>закончилась трагически?</a:t>
            </a:r>
          </a:p>
          <a:p>
            <a:pPr marL="342900" indent="-342900"/>
            <a:r>
              <a:rPr lang="ru-RU" sz="2400" dirty="0" smtClean="0"/>
              <a:t>2.  Какую цель преследовал </a:t>
            </a:r>
            <a:r>
              <a:rPr lang="ru-RU" sz="2400" dirty="0" err="1" smtClean="0"/>
              <a:t>А.Бомбар</a:t>
            </a:r>
            <a:r>
              <a:rPr lang="ru-RU" sz="2400" dirty="0" smtClean="0"/>
              <a:t>, проведя 60 дней в </a:t>
            </a:r>
            <a:br>
              <a:rPr lang="ru-RU" sz="2400" dirty="0" smtClean="0"/>
            </a:br>
            <a:r>
              <a:rPr lang="ru-RU" sz="2400" dirty="0" smtClean="0"/>
              <a:t>автономном пребывании в океане?</a:t>
            </a:r>
          </a:p>
          <a:p>
            <a:pPr marL="342900" indent="-342900"/>
            <a:r>
              <a:rPr lang="ru-RU" sz="2400" dirty="0" smtClean="0"/>
              <a:t>3.  Какие качества Федора Конюхова вы считаете наиболее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привлекательными?</a:t>
            </a:r>
            <a:endParaRPr lang="ru-RU" sz="2400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00108"/>
            <a:ext cx="1447800" cy="15716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135729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Добровольная автономия - это запланированный и </a:t>
            </a:r>
            <a:r>
              <a:rPr lang="ru-RU" sz="2400" dirty="0" smtClean="0"/>
              <a:t>подготовленный </a:t>
            </a:r>
            <a:r>
              <a:rPr lang="ru-RU" sz="2400" dirty="0"/>
              <a:t>человеком или группой людей выход в </a:t>
            </a:r>
            <a:r>
              <a:rPr lang="ru-RU" sz="2400" dirty="0" smtClean="0"/>
              <a:t>природные </a:t>
            </a:r>
            <a:r>
              <a:rPr lang="ru-RU" sz="2400" dirty="0"/>
              <a:t>условия с определенной целью. Цели могут быть </a:t>
            </a:r>
            <a:r>
              <a:rPr lang="ru-RU" sz="2400" dirty="0" smtClean="0"/>
              <a:t>разными</a:t>
            </a:r>
            <a:r>
              <a:rPr lang="ru-RU" sz="2400" dirty="0"/>
              <a:t>: активный отдых на природе, исследование человеческих возможностей самостоятельного пребывания в природе, спортивные достижения и др.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54040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Добровольная автономия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295px-Amundsen-Fr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00174"/>
            <a:ext cx="3636700" cy="278608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135729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Добровольной автономии человека в природе всегда </a:t>
            </a:r>
            <a:r>
              <a:rPr lang="ru-RU" sz="2400" dirty="0" smtClean="0"/>
              <a:t>предшествует </a:t>
            </a:r>
            <a:r>
              <a:rPr lang="ru-RU" sz="2400" dirty="0"/>
              <a:t>серьезная всесторонняя подготовка с учетом </a:t>
            </a:r>
            <a:r>
              <a:rPr lang="ru-RU" sz="2400" dirty="0" smtClean="0"/>
              <a:t>поставленной </a:t>
            </a:r>
            <a:r>
              <a:rPr lang="ru-RU" sz="2400" dirty="0"/>
              <a:t>цели: изучение особенностей природной среды, подбор и подготовка необходимого снаряжения и, главное, физическая и психологическая подготовка к предстоящим трудностям.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6474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Главное – подготовка!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kon6-580x4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00174"/>
            <a:ext cx="3786214" cy="283966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128586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Наиболее доступным и распространенным видом </a:t>
            </a:r>
            <a:r>
              <a:rPr lang="ru-RU" sz="2400" dirty="0" smtClean="0"/>
              <a:t>добровольной </a:t>
            </a:r>
            <a:r>
              <a:rPr lang="ru-RU" sz="2400" dirty="0"/>
              <a:t>автономии является активный туризм.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7513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Активный туризм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5" name="Рисунок 4" descr="220px-Bombard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5"/>
            <a:ext cx="3794132" cy="401833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135729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Активный туризм характерен тем, что туристы </a:t>
            </a:r>
            <a:r>
              <a:rPr lang="ru-RU" sz="2400" dirty="0" smtClean="0"/>
              <a:t>передвигаются </a:t>
            </a:r>
            <a:r>
              <a:rPr lang="ru-RU" sz="2400" dirty="0"/>
              <a:t>по маршруту за счет собственных физических усилий и несут весь свой груз с собой, включая пищу и снаряжение. Основная цель активного туризма - активный отдых в </a:t>
            </a:r>
            <a:r>
              <a:rPr lang="ru-RU" sz="2400" dirty="0" smtClean="0"/>
              <a:t>природных </a:t>
            </a:r>
            <a:r>
              <a:rPr lang="ru-RU" sz="2400" dirty="0"/>
              <a:t>условиях, восстановление и укрепление здоровья.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6530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Туризм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10-conder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4" y="1500174"/>
            <a:ext cx="3866056" cy="257176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736"/>
            <a:ext cx="82153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Туристские маршруты пешеходных, </a:t>
            </a:r>
            <a:r>
              <a:rPr lang="ru-RU" sz="2400" dirty="0" err="1" smtClean="0"/>
              <a:t>горных,водных</a:t>
            </a:r>
            <a:r>
              <a:rPr lang="ru-RU" sz="2400" dirty="0" smtClean="0"/>
              <a:t> </a:t>
            </a:r>
            <a:r>
              <a:rPr lang="ru-RU" sz="2400" dirty="0"/>
              <a:t>и лыжных </a:t>
            </a:r>
            <a:r>
              <a:rPr lang="ru-RU" sz="2400" dirty="0" smtClean="0"/>
              <a:t>походов </a:t>
            </a:r>
            <a:r>
              <a:rPr lang="ru-RU" sz="2400" dirty="0"/>
              <a:t>подразделяются на шесть категории сложности, которые </a:t>
            </a:r>
            <a:r>
              <a:rPr lang="ru-RU" sz="2400" dirty="0" smtClean="0"/>
              <a:t>отличаются </a:t>
            </a:r>
            <a:r>
              <a:rPr lang="ru-RU" sz="2400" dirty="0"/>
              <a:t>друг от друга продолжительностью, протяженностью </a:t>
            </a:r>
            <a:r>
              <a:rPr lang="ru-RU" sz="2400" dirty="0" smtClean="0"/>
              <a:t>и </a:t>
            </a:r>
            <a:r>
              <a:rPr lang="ru-RU" sz="2400" dirty="0"/>
              <a:t>их технической сложностью. Этим обеспечиваются широкие </a:t>
            </a:r>
            <a:r>
              <a:rPr lang="ru-RU" sz="2400" dirty="0" smtClean="0"/>
              <a:t>возможности </a:t>
            </a:r>
            <a:r>
              <a:rPr lang="ru-RU" sz="2400" dirty="0"/>
              <a:t>участия в походах людей с разной подготовкой. 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Так, например, пешеходный маршрут первой категории сложности характеризуется следующими показателями: продолжительность похода </a:t>
            </a:r>
            <a:r>
              <a:rPr lang="ru-RU" sz="2400" dirty="0" err="1" smtClean="0"/>
              <a:t>нe</a:t>
            </a:r>
            <a:r>
              <a:rPr lang="ru-RU" sz="2400" dirty="0" smtClean="0"/>
              <a:t> </a:t>
            </a:r>
            <a:r>
              <a:rPr lang="ru-RU" sz="2400" dirty="0"/>
              <a:t>менее 6 дней, протяженность маршрута 130 км. Пешеходный маршрут шестой категории сложности продолжается не менее 20 дней, а его </a:t>
            </a:r>
            <a:r>
              <a:rPr lang="ru-RU" sz="2400" dirty="0" smtClean="0"/>
              <a:t>протяженность </a:t>
            </a:r>
            <a:r>
              <a:rPr lang="ru-RU" sz="2400" dirty="0"/>
              <a:t>не менее 300 км 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5720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Категории сложности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Добровольное автономное существование в природных условиях может иметь и другие, более сложные цели: </a:t>
            </a:r>
            <a:r>
              <a:rPr lang="ru-RU" sz="2400" dirty="0" smtClean="0"/>
              <a:t>познавательные</a:t>
            </a:r>
            <a:r>
              <a:rPr lang="ru-RU" sz="2400" dirty="0"/>
              <a:t>, исследовательские и спортивные.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3730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Определи  цели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kon4-580x4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428868"/>
            <a:ext cx="5524500" cy="414337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8429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октябре 1911 г. к Южному полюсу почти одновременно устремились две экспедиции - норвежская и британская. Цель экспедиций - впервые достичь Южного полюса.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51475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Известные путешествия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4" name="Рисунок 3" descr="250px-TerraNov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357430"/>
            <a:ext cx="2381250" cy="282892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5" name="Рисунок 4" descr="295px-Amundsen-russian-ma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357430"/>
            <a:ext cx="2730506" cy="28786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28662" y="5357826"/>
            <a:ext cx="3359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Маршрут Амундсена (Норвегия)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5286388"/>
            <a:ext cx="266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Маршрут Скотта (Англия)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1141</Words>
  <Application>Microsoft Office PowerPoint</Application>
  <PresentationFormat>Экран (4:3)</PresentationFormat>
  <Paragraphs>69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2011-02-16T06:47:04Z</dcterms:created>
  <dcterms:modified xsi:type="dcterms:W3CDTF">2011-02-16T23:30:40Z</dcterms:modified>
</cp:coreProperties>
</file>