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88" r:id="rId7"/>
    <p:sldId id="289" r:id="rId8"/>
    <p:sldId id="290" r:id="rId9"/>
    <p:sldId id="291" r:id="rId10"/>
    <p:sldId id="292" r:id="rId11"/>
    <p:sldId id="293" r:id="rId12"/>
    <p:sldId id="295" r:id="rId13"/>
    <p:sldId id="296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86" r:id="rId28"/>
    <p:sldId id="280" r:id="rId29"/>
    <p:sldId id="281" r:id="rId30"/>
    <p:sldId id="282" r:id="rId31"/>
    <p:sldId id="283" r:id="rId32"/>
    <p:sldId id="284" r:id="rId33"/>
    <p:sldId id="285" r:id="rId34"/>
    <p:sldId id="275" r:id="rId35"/>
    <p:sldId id="276" r:id="rId36"/>
    <p:sldId id="287" r:id="rId37"/>
    <p:sldId id="277" r:id="rId38"/>
    <p:sldId id="278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5C808-4F77-4100-B8FA-EAC01FF0E60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ГИДРОДИНАМИЧЕСКИЕ АВАРИИ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4357694"/>
            <a:ext cx="6400800" cy="1752600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Урок ОБЖ, 8 класс.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Учитель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Белянская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С.И.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непосpедственного динамического воздействия на тело человека волны пpоpыва;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тpавмиpующего действия обломков зданий и </a:t>
            </a:r>
            <a:r>
              <a:rPr lang="ru-RU" dirty="0">
                <a:solidFill>
                  <a:srgbClr val="C00000"/>
                </a:solidFill>
              </a:rPr>
              <a:t>сооpужений</a:t>
            </a:r>
            <a:r>
              <a:rPr lang="ru-RU" dirty="0" smtClean="0">
                <a:solidFill>
                  <a:srgbClr val="C00000"/>
                </a:solidFill>
              </a:rPr>
              <a:t>,  pазpушаемых волной </a:t>
            </a:r>
            <a:r>
              <a:rPr lang="ru-RU" dirty="0">
                <a:solidFill>
                  <a:srgbClr val="C00000"/>
                </a:solidFill>
              </a:rPr>
              <a:t>пpоpыва;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повpеждающего действия pазличных пpедметов, вовлекаемых в движение волной пpорыва.</a:t>
            </a:r>
          </a:p>
          <a:p>
            <a:endParaRPr lang="ru-RU" dirty="0"/>
          </a:p>
        </p:txBody>
      </p:sp>
      <p:pic>
        <p:nvPicPr>
          <p:cNvPr id="4098" name="Picture 2" descr="F:\наводн\иттт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333881"/>
            <a:ext cx="3214710" cy="21431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35719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В </a:t>
            </a:r>
            <a:r>
              <a:rPr lang="ru-RU" dirty="0">
                <a:solidFill>
                  <a:srgbClr val="C00000"/>
                </a:solidFill>
              </a:rPr>
              <a:t>зоне затопления часто создается </a:t>
            </a:r>
            <a:r>
              <a:rPr lang="ru-RU" dirty="0" err="1">
                <a:solidFill>
                  <a:srgbClr val="C00000"/>
                </a:solidFill>
              </a:rPr>
              <a:t>неблагопpиятная</a:t>
            </a:r>
            <a:r>
              <a:rPr lang="ru-RU" dirty="0">
                <a:solidFill>
                  <a:srgbClr val="C00000"/>
                </a:solidFill>
              </a:rPr>
              <a:t> эпидемиологическая обстановка. В дальнейшем могут создаваться </a:t>
            </a:r>
            <a:r>
              <a:rPr lang="ru-RU" dirty="0" err="1">
                <a:solidFill>
                  <a:srgbClr val="C00000"/>
                </a:solidFill>
              </a:rPr>
              <a:t>катастpофические</a:t>
            </a:r>
            <a:r>
              <a:rPr lang="ru-RU" dirty="0">
                <a:solidFill>
                  <a:srgbClr val="C00000"/>
                </a:solidFill>
              </a:rPr>
              <a:t> ситуации социального </a:t>
            </a:r>
            <a:r>
              <a:rPr lang="ru-RU" dirty="0" err="1">
                <a:solidFill>
                  <a:srgbClr val="C00000"/>
                </a:solidFill>
              </a:rPr>
              <a:t>хаpактеpа</a:t>
            </a:r>
            <a:r>
              <a:rPr lang="ru-RU" dirty="0">
                <a:solidFill>
                  <a:srgbClr val="C00000"/>
                </a:solidFill>
              </a:rPr>
              <a:t>, связанные с нехваткой </a:t>
            </a:r>
            <a:r>
              <a:rPr lang="ru-RU" dirty="0" err="1">
                <a:solidFill>
                  <a:srgbClr val="C00000"/>
                </a:solidFill>
              </a:rPr>
              <a:t>пpодуктов</a:t>
            </a:r>
            <a:r>
              <a:rPr lang="ru-RU" dirty="0">
                <a:solidFill>
                  <a:srgbClr val="C00000"/>
                </a:solidFill>
              </a:rPr>
              <a:t> питания, отсутствием жилья и </a:t>
            </a:r>
            <a:r>
              <a:rPr lang="ru-RU" dirty="0" err="1">
                <a:solidFill>
                  <a:srgbClr val="C00000"/>
                </a:solidFill>
              </a:rPr>
              <a:t>пp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5122" name="Picture 2" descr="F:\наводн\мсм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896681"/>
            <a:ext cx="3714776" cy="277369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МАТЕРИАЛЬНЫЙ УЩЕРБ ПРИ ГИДРОДИНАМИЧЕСКИХ АВАРИЯХ.</a:t>
            </a: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6143668" cy="58579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Повреждение и разрушение ГТС, жилых зданий, дорог, линий электропередач, связи;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гибель скота и урожая;</a:t>
            </a:r>
          </a:p>
          <a:p>
            <a:r>
              <a:rPr lang="ru-RU" dirty="0">
                <a:solidFill>
                  <a:srgbClr val="C00000"/>
                </a:solidFill>
              </a:rPr>
              <a:t>у</a:t>
            </a:r>
            <a:r>
              <a:rPr lang="ru-RU" dirty="0" smtClean="0">
                <a:solidFill>
                  <a:srgbClr val="C00000"/>
                </a:solidFill>
              </a:rPr>
              <a:t>ничтожение и порча сырья, продуктов, топлива;</a:t>
            </a:r>
          </a:p>
          <a:p>
            <a:r>
              <a:rPr lang="ru-RU" dirty="0">
                <a:solidFill>
                  <a:srgbClr val="C00000"/>
                </a:solidFill>
              </a:rPr>
              <a:t>з</a:t>
            </a:r>
            <a:r>
              <a:rPr lang="ru-RU" dirty="0" smtClean="0">
                <a:solidFill>
                  <a:srgbClr val="C00000"/>
                </a:solidFill>
              </a:rPr>
              <a:t>атраты на эвакуацию;</a:t>
            </a:r>
          </a:p>
          <a:p>
            <a:r>
              <a:rPr lang="ru-RU" dirty="0">
                <a:solidFill>
                  <a:srgbClr val="C00000"/>
                </a:solidFill>
              </a:rPr>
              <a:t>с</a:t>
            </a:r>
            <a:r>
              <a:rPr lang="ru-RU" dirty="0" smtClean="0">
                <a:solidFill>
                  <a:srgbClr val="C00000"/>
                </a:solidFill>
              </a:rPr>
              <a:t>мыв плодородного слоя почвы;</a:t>
            </a:r>
          </a:p>
          <a:p>
            <a:r>
              <a:rPr lang="ru-RU" dirty="0">
                <a:solidFill>
                  <a:srgbClr val="C00000"/>
                </a:solidFill>
              </a:rPr>
              <a:t>з</a:t>
            </a:r>
            <a:r>
              <a:rPr lang="ru-RU" dirty="0" smtClean="0">
                <a:solidFill>
                  <a:srgbClr val="C00000"/>
                </a:solidFill>
              </a:rPr>
              <a:t>атраты на приобретение и доставку продуктов питания;</a:t>
            </a:r>
          </a:p>
          <a:p>
            <a:r>
              <a:rPr lang="ru-RU" dirty="0">
                <a:solidFill>
                  <a:srgbClr val="C00000"/>
                </a:solidFill>
              </a:rPr>
              <a:t>с</a:t>
            </a:r>
            <a:r>
              <a:rPr lang="ru-RU" dirty="0" smtClean="0">
                <a:solidFill>
                  <a:srgbClr val="C00000"/>
                </a:solidFill>
              </a:rPr>
              <a:t>окращение выработки продукции предприятиями;</a:t>
            </a:r>
          </a:p>
          <a:p>
            <a:r>
              <a:rPr lang="ru-RU" dirty="0">
                <a:solidFill>
                  <a:srgbClr val="C00000"/>
                </a:solidFill>
              </a:rPr>
              <a:t>в</a:t>
            </a:r>
            <a:r>
              <a:rPr lang="ru-RU" dirty="0" smtClean="0">
                <a:solidFill>
                  <a:srgbClr val="C00000"/>
                </a:solidFill>
              </a:rPr>
              <a:t>озникновение заболеваний.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147" name="Picture 3" descr="F:\наводн\ти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28604"/>
            <a:ext cx="2484309" cy="1804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48" name="Picture 4" descr="F:\наводн\р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2500306"/>
            <a:ext cx="2428892" cy="18132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49" name="Picture 5" descr="F:\наводн\про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282" y="4857760"/>
            <a:ext cx="2380998" cy="17864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ПРЕДУПРЕДИТЕЛЬНЫЕ МЕРОПРИЯТИЯ  </a:t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35842" name="Picture 2" descr="F:\гидр\ъ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857628"/>
            <a:ext cx="3221203" cy="2138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36433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Если </a:t>
            </a:r>
            <a:r>
              <a:rPr lang="ru-RU" dirty="0">
                <a:solidFill>
                  <a:srgbClr val="C00000"/>
                </a:solidFill>
              </a:rPr>
              <a:t>Вы проживаете на прилегающей к гидроузлу территории, уточните, попадает ли она в зону воздействия волны прорыва и возможного катастрофического затопления. Узнайте, расположены ли вблизи места Вашего проживания возвышенности, и каковы кратчайшие пути движения к ним. </a:t>
            </a:r>
          </a:p>
          <a:p>
            <a:endParaRPr lang="ru-RU" dirty="0"/>
          </a:p>
        </p:txBody>
      </p:sp>
      <p:pic>
        <p:nvPicPr>
          <p:cNvPr id="7171" name="Picture 3" descr="F:\наводн\тт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143380"/>
            <a:ext cx="3703589" cy="236621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3"/>
            <a:ext cx="8229600" cy="407196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Изучите </a:t>
            </a:r>
            <a:r>
              <a:rPr lang="ru-RU" dirty="0">
                <a:solidFill>
                  <a:srgbClr val="C00000"/>
                </a:solidFill>
              </a:rPr>
              <a:t>сами и ознакомьте членов семьи с правилами поведения при воздействии волны прорыва и затопления местности, с порядком общей и частной эвакуации. Заранее уточните место сбора эвакуируемых, составьте перечень документов и имущества, вывозимых при эвакуации. </a:t>
            </a:r>
          </a:p>
          <a:p>
            <a:pPr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8194" name="Picture 2" descr="F:\наводн\AW47PC7CAFGSXRACARHF249CAILO246CAD2123MCA7L85EZCAPTMVEFCA9POVJNCA4G59N0CADB84XOCA3SLYEJCAXPJ4HECA0511XVCA2Z4EG3CADRK73UCAB6GRZTCAV68YN8CA89DBEGCA791USTCAQFWTN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429131"/>
            <a:ext cx="3143272" cy="20955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Запомните </a:t>
            </a:r>
            <a:r>
              <a:rPr lang="ru-RU" dirty="0">
                <a:solidFill>
                  <a:srgbClr val="C00000"/>
                </a:solidFill>
              </a:rPr>
              <a:t>места нахождения лодок, плотов, других </a:t>
            </a:r>
            <a:r>
              <a:rPr lang="ru-RU" dirty="0" err="1">
                <a:solidFill>
                  <a:srgbClr val="C00000"/>
                </a:solidFill>
              </a:rPr>
              <a:t>плавсредств</a:t>
            </a:r>
            <a:r>
              <a:rPr lang="ru-RU" dirty="0">
                <a:solidFill>
                  <a:srgbClr val="C00000"/>
                </a:solidFill>
              </a:rPr>
              <a:t> и подручных материалов для их изготовления. </a:t>
            </a:r>
          </a:p>
        </p:txBody>
      </p:sp>
      <p:pic>
        <p:nvPicPr>
          <p:cNvPr id="9218" name="Picture 2" descr="F:\наводн\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7687" y="3071810"/>
            <a:ext cx="4038825" cy="28596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1428736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КАК ДЕЙСТВОВАТЬ ПРИ УГРОЗЕ ГИДРОДИНАМИЧЕСКОЙ АВАРИИ </a:t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31746" name="Picture 2" descr="F:\гидр\гид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786190"/>
            <a:ext cx="2502261" cy="27230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При </a:t>
            </a:r>
            <a:r>
              <a:rPr lang="ru-RU" dirty="0">
                <a:solidFill>
                  <a:srgbClr val="C00000"/>
                </a:solidFill>
              </a:rPr>
              <a:t>получении информации об угрозе затопления и об эвакуации безотлагательно, в установленном порядке выходите (выезжайте) из опасной зоны в назначенный безопасный район или на возвышенные участки местности. Возьмите с собой документы, ценности, предметы первой необходимости и запас продуктов питания на 2-3 суток. Часть имущества, которое требуется сохранить от затопления, но нельзя взять с собой, перенесите на чердак, верхние этажи здания, деревья и т.д.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42" name="Picture 2" descr="F:\наводн\A9O0I0BCAMYZWVTCAPY90E0CAT1E5ORCAAP1871CAJPBS44CAML9V62CAVRBY2WCAZEXOG8CAZZBKHJCASUIPX7CA594U02CA9G22GOCAHBOD0SCAZK0CA3CA2W32D9CA07ZG5WCAL1GH9OCAWQCRV3CA2H1VP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643446"/>
            <a:ext cx="2643206" cy="19824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378621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>
                <a:solidFill>
                  <a:srgbClr val="0000FF"/>
                </a:solidFill>
              </a:rPr>
              <a:t>ГИДРОДИНАМИЧЕСКАЯ </a:t>
            </a:r>
            <a:r>
              <a:rPr lang="ru-RU" b="1" dirty="0">
                <a:solidFill>
                  <a:srgbClr val="0000FF"/>
                </a:solidFill>
              </a:rPr>
              <a:t>АВАРИЯ </a:t>
            </a:r>
            <a:r>
              <a:rPr lang="ru-RU" b="1" dirty="0">
                <a:solidFill>
                  <a:srgbClr val="C00000"/>
                </a:solidFill>
              </a:rPr>
              <a:t>– это чрезвычайное событие, связанное с выходом из строя (разрушением) гидротехнического сооружения или его части, и неуправляемым перемещением больших масс воды, несущих разрушения и затопления обширных территорий.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1026" name="Picture 2" descr="F:\наводн\AP4PUDECAN6IPAHCANG9DFACA7QQF5LCACI2RB9CAMFK9IECAZDEWAMCAAHHEQHCAOFHWVOCA3G3N2LCAHZ8VB7CADOVC8ACA1ZF0M4CAWYAPD2CAECO3X7CA00VSNKCAL1Z3GPCAWLWK1CCAWIXQXECA5XIQP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143380"/>
            <a:ext cx="3455605" cy="22860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228601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Перед </a:t>
            </a:r>
            <a:r>
              <a:rPr lang="ru-RU" dirty="0">
                <a:solidFill>
                  <a:srgbClr val="C00000"/>
                </a:solidFill>
              </a:rPr>
              <a:t>уходом из дома выключите электричество и газ, плотно закройте окна, двери, вентиляционные и другие отверстия. </a:t>
            </a:r>
          </a:p>
          <a:p>
            <a:endParaRPr lang="ru-RU" dirty="0"/>
          </a:p>
        </p:txBody>
      </p:sp>
      <p:pic>
        <p:nvPicPr>
          <p:cNvPr id="11267" name="Picture 3" descr="F:\наводн\авв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786190"/>
            <a:ext cx="3033722" cy="22752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1268" name="Picture 4" descr="F:\наводн\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929066"/>
            <a:ext cx="2286016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1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772400" cy="2528905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КАК ДЕЙСТВОВАТЬ В УСЛОВИЯХ НАВОДНЕНИЯ ПРИ ГИДРОДИНАМИЧЕСКИХ АВАРИЯХ </a:t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32770" name="Picture 2" descr="F:\гидр\г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143380"/>
            <a:ext cx="3030778" cy="202829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407196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При </a:t>
            </a:r>
            <a:r>
              <a:rPr lang="ru-RU" dirty="0">
                <a:solidFill>
                  <a:srgbClr val="C00000"/>
                </a:solidFill>
              </a:rPr>
              <a:t>внезапном затоплении для спасения от удара волны прорыва срочно займите ближайшее возвышенное место, заберитесь на крупное дерево или верхний этаж устойчивого здания. В случае нахождения в воде, при приближении волны прорыва нырните в глубину у основания волны.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2290" name="Picture 2" descr="F:\наводн\уц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286256"/>
            <a:ext cx="3143272" cy="235745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304324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Оказавшись </a:t>
            </a:r>
            <a:r>
              <a:rPr lang="ru-RU" dirty="0">
                <a:solidFill>
                  <a:srgbClr val="C00000"/>
                </a:solidFill>
              </a:rPr>
              <a:t>в воде, вплавь или с помощью подручных средств выбирайтесь на сухое место, лучше всего на дорогу или дамбу, по которым можно добраться до незатопленной территории. </a:t>
            </a:r>
          </a:p>
          <a:p>
            <a:endParaRPr lang="ru-RU" dirty="0"/>
          </a:p>
        </p:txBody>
      </p:sp>
      <p:pic>
        <p:nvPicPr>
          <p:cNvPr id="4" name="Picture 2" descr="F:\наводн\и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786190"/>
            <a:ext cx="3571900" cy="2678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При </a:t>
            </a:r>
            <a:r>
              <a:rPr lang="ru-RU" dirty="0">
                <a:solidFill>
                  <a:srgbClr val="C00000"/>
                </a:solidFill>
              </a:rPr>
              <a:t>подтоплении Вашего дома отключите его электроснабжение, подайте сигнал о нахождении в доме (квартире) людей путем вывешивания из окна днем флага из яркой ткани, а ночью – фонаря. Для получения информации используйте радиоприемник с автономным питанием. Наиболее ценное имущество переместите на верхние этажи и чердаки. Организуйте учет продуктов питания и питьевой воды, их защиту от воздействия прибывающей воды и экономное расходование. </a:t>
            </a:r>
          </a:p>
          <a:p>
            <a:endParaRPr lang="ru-RU" dirty="0"/>
          </a:p>
        </p:txBody>
      </p:sp>
      <p:pic>
        <p:nvPicPr>
          <p:cNvPr id="14338" name="Picture 2" descr="F:\наводн\AJQAEN0CAQJIESLCAWB1YNDCANHUHAFCAULVMG0CAZNURG2CA99BE5FCAB219LACAR92QOOCAFKHMBHCAX207ZQCAPKFSJLCA3MQJNGCAKEBKCJCA941JM3CA0JTZC9CAFMF6L8CAEIMTMBCAFG9O7FCAFBED6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4714884"/>
            <a:ext cx="2563822" cy="192286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5"/>
            <a:ext cx="8229600" cy="32861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Готовясь </a:t>
            </a:r>
            <a:r>
              <a:rPr lang="ru-RU" dirty="0">
                <a:solidFill>
                  <a:srgbClr val="C00000"/>
                </a:solidFill>
              </a:rPr>
              <a:t>к возможной эвакуации по воде, возьмите документы, предметы первой необходимости, одежду и обувь с водоотталкивающими свойствами, подручные спасательные средства (надувные матрасы, подушки). </a:t>
            </a:r>
          </a:p>
          <a:p>
            <a:endParaRPr lang="ru-RU" dirty="0"/>
          </a:p>
        </p:txBody>
      </p:sp>
      <p:pic>
        <p:nvPicPr>
          <p:cNvPr id="4" name="Picture 2" descr="F:\наводн\ATWYTHPCATA0H7VCAKR7W6MCA9K9HPLCA9QW0FMCANJHR53CAL7HR7RCAYHYLHYCA1G2ED5CA2WW2KBCAJGRGE8CAOTDXRACAY4676MCA40TI7XCAUQBJ51CAYLTA6DCA7T9YCOCA3U3LSPCA2RT2VICAHZ1G6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286256"/>
            <a:ext cx="2928958" cy="2122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7"/>
            <a:ext cx="8229600" cy="41434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Не </a:t>
            </a:r>
            <a:r>
              <a:rPr lang="ru-RU" dirty="0">
                <a:solidFill>
                  <a:srgbClr val="C00000"/>
                </a:solidFill>
              </a:rPr>
              <a:t>пытайтесь эвакуироваться самостоятельно. Это возможно только при видимости незатопленной территории, угрозе ухудшения обстановки, необходимости получения медицинской помощи, израсходовании продуктов питания и отсутствии перспектив в получении помощи со стороны. </a:t>
            </a:r>
          </a:p>
          <a:p>
            <a:endParaRPr lang="ru-RU" dirty="0"/>
          </a:p>
        </p:txBody>
      </p:sp>
      <p:pic>
        <p:nvPicPr>
          <p:cNvPr id="16386" name="Picture 2" descr="F:\наводн\ор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500570"/>
            <a:ext cx="2857520" cy="20270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Действия населения в случае чрезвычайной 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ситуации:</a:t>
            </a:r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/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33794" name="Picture 2" descr="F:\гидр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622235"/>
            <a:ext cx="3063853" cy="23070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3"/>
            <a:ext cx="8229600" cy="3714776"/>
          </a:xfrm>
        </p:spPr>
        <p:txBody>
          <a:bodyPr/>
          <a:lstStyle/>
          <a:p>
            <a:pPr lvl="0"/>
            <a:r>
              <a:rPr lang="ru-RU" dirty="0">
                <a:solidFill>
                  <a:srgbClr val="C00000"/>
                </a:solidFill>
              </a:rPr>
              <a:t>Включить телевизор или радио – выяснить тип чрезвычайной ситуации.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Собрать документы.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Собрать запас простейших медикаментов.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Собрать запас продуктов и воды на 3 дня, закрыть продукты герметически. </a:t>
            </a:r>
          </a:p>
        </p:txBody>
      </p:sp>
      <p:pic>
        <p:nvPicPr>
          <p:cNvPr id="17410" name="Picture 2" descr="F:\наводн\ми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180314"/>
            <a:ext cx="3000396" cy="224519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428752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Возможные указания для оповещения населения:</a:t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71678"/>
            <a:ext cx="8229600" cy="2043114"/>
          </a:xfrm>
        </p:spPr>
        <p:txBody>
          <a:bodyPr/>
          <a:lstStyle/>
          <a:p>
            <a:pPr lvl="0"/>
            <a:r>
              <a:rPr lang="ru-RU" dirty="0">
                <a:solidFill>
                  <a:srgbClr val="C00000"/>
                </a:solidFill>
              </a:rPr>
              <a:t>Укрыться на месте.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Рассредоточится по местности.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Собраться в пункте эвакуации.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8434" name="Picture 2" descr="F:\наводн\ы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182524"/>
            <a:ext cx="3140084" cy="2172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21484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>
                <a:solidFill>
                  <a:srgbClr val="C00000"/>
                </a:solidFill>
              </a:rPr>
              <a:t>ГИДРОДИНАМИЧЕСКИ </a:t>
            </a:r>
            <a:r>
              <a:rPr lang="ru-RU" b="1" dirty="0">
                <a:solidFill>
                  <a:srgbClr val="C00000"/>
                </a:solidFill>
              </a:rPr>
              <a:t>ОПАСНЫМИ ОБЪЕКТАМИ (ГОО)</a:t>
            </a:r>
            <a:r>
              <a:rPr lang="ru-RU" dirty="0">
                <a:solidFill>
                  <a:srgbClr val="C00000"/>
                </a:solidFill>
              </a:rPr>
              <a:t> называют сооpужение или естественное </a:t>
            </a:r>
            <a:r>
              <a:rPr lang="ru-RU" dirty="0" smtClean="0">
                <a:solidFill>
                  <a:srgbClr val="C00000"/>
                </a:solidFill>
              </a:rPr>
              <a:t> обpазование</a:t>
            </a:r>
            <a:r>
              <a:rPr lang="ru-RU" dirty="0">
                <a:solidFill>
                  <a:srgbClr val="C00000"/>
                </a:solidFill>
              </a:rPr>
              <a:t>, создающее pазницу </a:t>
            </a:r>
            <a:r>
              <a:rPr lang="ru-RU" dirty="0" smtClean="0">
                <a:solidFill>
                  <a:srgbClr val="C00000"/>
                </a:solidFill>
              </a:rPr>
              <a:t>  уpовней </a:t>
            </a:r>
            <a:r>
              <a:rPr lang="ru-RU" dirty="0">
                <a:solidFill>
                  <a:srgbClr val="C00000"/>
                </a:solidFill>
              </a:rPr>
              <a:t>воды до (</a:t>
            </a:r>
            <a:r>
              <a:rPr lang="ru-RU" b="1" dirty="0">
                <a:solidFill>
                  <a:srgbClr val="C00000"/>
                </a:solidFill>
              </a:rPr>
              <a:t>веpхний бьеф</a:t>
            </a:r>
            <a:r>
              <a:rPr lang="ru-RU" dirty="0">
                <a:solidFill>
                  <a:srgbClr val="C00000"/>
                </a:solidFill>
              </a:rPr>
              <a:t>) и после (</a:t>
            </a:r>
            <a:r>
              <a:rPr lang="ru-RU" b="1" dirty="0">
                <a:solidFill>
                  <a:srgbClr val="C00000"/>
                </a:solidFill>
              </a:rPr>
              <a:t>нижний бьеф</a:t>
            </a:r>
            <a:r>
              <a:rPr lang="ru-RU" dirty="0">
                <a:solidFill>
                  <a:srgbClr val="C00000"/>
                </a:solidFill>
              </a:rPr>
              <a:t>) него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</a:t>
            </a:r>
            <a:r>
              <a:rPr lang="ru-RU" dirty="0" smtClean="0">
                <a:solidFill>
                  <a:srgbClr val="C00000"/>
                </a:solidFill>
              </a:rPr>
              <a:t> К </a:t>
            </a:r>
            <a:r>
              <a:rPr lang="ru-RU" dirty="0">
                <a:solidFill>
                  <a:srgbClr val="C00000"/>
                </a:solidFill>
              </a:rPr>
              <a:t>ГОО относятся искусственные и естественные плотины, гидpоузлы, </a:t>
            </a:r>
            <a:r>
              <a:rPr lang="ru-RU" dirty="0" smtClean="0">
                <a:solidFill>
                  <a:srgbClr val="C00000"/>
                </a:solidFill>
              </a:rPr>
              <a:t>запpуды, дамбы, шлюзы, каналы и т. д.</a:t>
            </a:r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7650" name="Picture 2" descr="F:\наводн\й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572008"/>
            <a:ext cx="2571768" cy="19189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Группы эвакуации:</a:t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5357850" cy="5000659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solidFill>
                  <a:srgbClr val="C00000"/>
                </a:solidFill>
              </a:rPr>
              <a:t>Колонна – 20-30 человек, в которой выделяется старший.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Состав колонны также делится на группы по 5 человек, в которых выделяется старший.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Средняя скорость колонны 4 км, при передвижении по местности.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Через каждые час-полтора привал на 10-15 минут.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После того, как пройдена половина намеченного пути, устраивается привал на 1-2 часа. 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9458" name="Picture 2" descr="F:\наводн\AO2LR4OCA4XG173CADFXJHFCATS5VTWCAGEV6ZECABA9224CA0ATJUSCAMET3OXCAKFH3KACAZO9JQ6CAEXC45DCAMZCXJSCAXBN6ZLCA43YQFUCAWBYDRDCA2CK20NCAOU46RICASURJZTCA29T623CAXQB2Q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571744"/>
            <a:ext cx="3011443" cy="20717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При </a:t>
            </a:r>
            <a:r>
              <a:rPr lang="ru-RU" dirty="0">
                <a:solidFill>
                  <a:srgbClr val="C00000"/>
                </a:solidFill>
              </a:rPr>
              <a:t>перевозке людей автотранспортом используются автобусы, грузовики, личный автотранспорт. Выезд колонной, в каждом автобусе, машине и другом транспортном средстве назначается старший. Он отвечает за то, чтобы в вверенном ему транспорте соблюдался порядок, дисциплина и организованность </a:t>
            </a:r>
            <a:r>
              <a:rPr lang="ru-RU" dirty="0" smtClean="0">
                <a:solidFill>
                  <a:srgbClr val="C00000"/>
                </a:solidFill>
              </a:rPr>
              <a:t>движения, контролирует </a:t>
            </a:r>
            <a:r>
              <a:rPr lang="ru-RU" dirty="0">
                <a:solidFill>
                  <a:srgbClr val="C00000"/>
                </a:solidFill>
              </a:rPr>
              <a:t>перемещения людей в вверенном транспортном </a:t>
            </a:r>
            <a:r>
              <a:rPr lang="ru-RU" dirty="0" smtClean="0">
                <a:solidFill>
                  <a:srgbClr val="C00000"/>
                </a:solidFill>
              </a:rPr>
              <a:t>средстве.</a:t>
            </a:r>
            <a:endParaRPr lang="ru-RU" dirty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482" name="Picture 2" descr="F:\наводн\роо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572008"/>
            <a:ext cx="2643206" cy="19832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Какие продукты берутся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</a:t>
            </a:r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472122" cy="4525963"/>
          </a:xfrm>
        </p:spPr>
        <p:txBody>
          <a:bodyPr/>
          <a:lstStyle/>
          <a:p>
            <a:pPr lvl="0"/>
            <a:r>
              <a:rPr lang="ru-RU" dirty="0">
                <a:solidFill>
                  <a:srgbClr val="C00000"/>
                </a:solidFill>
              </a:rPr>
              <a:t>Консервы.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Копчености.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Концентраты.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Твердые сыры.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Сухое печенье. </a:t>
            </a:r>
          </a:p>
          <a:p>
            <a:r>
              <a:rPr lang="ru-RU" dirty="0">
                <a:solidFill>
                  <a:srgbClr val="C00000"/>
                </a:solidFill>
              </a:rPr>
              <a:t>Также необходимо взять теплые вещи (три смены вещей).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1506" name="Picture 2" descr="F:\наводн\ы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357430"/>
            <a:ext cx="3063888" cy="2297916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1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264320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</a:t>
            </a:r>
            <a:r>
              <a:rPr lang="ru-RU" dirty="0" smtClean="0">
                <a:solidFill>
                  <a:srgbClr val="C00000"/>
                </a:solidFill>
              </a:rPr>
              <a:t> Все </a:t>
            </a:r>
            <a:r>
              <a:rPr lang="ru-RU" dirty="0">
                <a:solidFill>
                  <a:srgbClr val="C00000"/>
                </a:solidFill>
              </a:rPr>
              <a:t>упаковывается в герметичный полиэтиленовый пакет или другие герметичные емкости, обладающие наименьшим весом. С собой берется термос и фляга.</a:t>
            </a:r>
          </a:p>
          <a:p>
            <a:pPr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2530" name="Picture 2" descr="F:\наводн\сва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0451" y="3643314"/>
            <a:ext cx="3453344" cy="2286016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928803"/>
            <a:ext cx="7772400" cy="167164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КАК ДЕЙСТВОВАТЬ ПОСЛЕ </a:t>
            </a:r>
            <a:r>
              <a:rPr lang="ru-RU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ГИДРОДИНАМИЧЕСКОЙ </a:t>
            </a:r>
            <a:r>
              <a:rPr lang="ru-RU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АВАРИИ </a:t>
            </a:r>
            <a:br>
              <a:rPr lang="ru-RU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</a:br>
            <a:endParaRPr lang="ru-RU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C00000"/>
                </a:solidFill>
              </a:rPr>
              <a:t>Перед </a:t>
            </a:r>
            <a:r>
              <a:rPr lang="ru-RU" dirty="0">
                <a:solidFill>
                  <a:srgbClr val="C00000"/>
                </a:solidFill>
              </a:rPr>
              <a:t>тем, как войти в здание, убедитесь в отсутствии значительных повреждений перекрытий и стен. Проветрите здание для удаления накопившихся газов. Не используйте источники открытого огня до полного проветривания помещения и проверки исправности системы газоснабжения.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3554" name="Picture 2" descr="F:\наводн\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051939"/>
            <a:ext cx="3571900" cy="257176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332899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Проверьте исправность электропроводки, труб газоснабжения, водопровода и канализации. Пользоваться ими разрешается только после заключения специалистов об исправности и пригодности к работе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4578" name="Picture 2" descr="F:\наводн\цц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741784"/>
            <a:ext cx="3929090" cy="26106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2828932"/>
          </a:xfrm>
        </p:spPr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C00000"/>
                </a:solidFill>
              </a:rPr>
              <a:t>Просушите помещение, открыв все двери и окна. Уберите грязь с пола и стен, откачайте воду из подвалов. Не употребляйте пищевые продукты, которые находились в контакте с водой.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5602" name="Picture 2" descr="F:\наводн\л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757615"/>
            <a:ext cx="3500462" cy="25203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35719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Для </a:t>
            </a:r>
            <a:r>
              <a:rPr lang="ru-RU" dirty="0">
                <a:solidFill>
                  <a:srgbClr val="C00000"/>
                </a:solidFill>
              </a:rPr>
              <a:t>обеспечения безопасности , в частности на производстве, во многих странах разрабатываются специальные законодательные акты, директивы, стандарты, регламентирующие правила и мероприятия по </a:t>
            </a:r>
            <a:r>
              <a:rPr lang="ru-RU" dirty="0" smtClean="0">
                <a:solidFill>
                  <a:srgbClr val="C00000"/>
                </a:solidFill>
              </a:rPr>
              <a:t>предупреждению аварийных </a:t>
            </a:r>
            <a:r>
              <a:rPr lang="ru-RU" dirty="0">
                <a:solidFill>
                  <a:srgbClr val="C00000"/>
                </a:solidFill>
              </a:rPr>
              <a:t>ситуаций.</a:t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6626" name="Picture 2" descr="F:\наводн\2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571876"/>
            <a:ext cx="3812840" cy="28531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СПАСИБО!!!</a:t>
            </a:r>
            <a:endParaRPr lang="ru-RU" sz="96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mph" presetSubtype="0" repeatCount="indefinite" fill="remove" grpId="1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Разрушение </a:t>
            </a:r>
            <a:r>
              <a:rPr lang="ru-RU" dirty="0">
                <a:solidFill>
                  <a:srgbClr val="C00000"/>
                </a:solidFill>
              </a:rPr>
              <a:t>(прорыв) гидротехнических сооружений происходит в результате действия сил природы (землетрясений, ураганов, размывов плотин) или воздействия человека (нанесения ударов ядерным или обычным оружием по гидротехническим сооружениям, крупным естественным плотинам диверсионных актов), а также из-за конструктивных дефектов или ошибок </a:t>
            </a:r>
            <a:r>
              <a:rPr lang="ru-RU" dirty="0" smtClean="0">
                <a:solidFill>
                  <a:srgbClr val="C00000"/>
                </a:solidFill>
              </a:rPr>
              <a:t>проектирования. износа </a:t>
            </a:r>
            <a:r>
              <a:rPr lang="ru-RU" dirty="0" smtClean="0">
                <a:solidFill>
                  <a:srgbClr val="C00000"/>
                </a:solidFill>
              </a:rPr>
              <a:t>оборудования, </a:t>
            </a:r>
            <a:r>
              <a:rPr lang="ru-RU" dirty="0" smtClean="0">
                <a:solidFill>
                  <a:srgbClr val="C00000"/>
                </a:solidFill>
              </a:rPr>
              <a:t>гниения </a:t>
            </a:r>
            <a:r>
              <a:rPr lang="ru-RU" dirty="0" smtClean="0">
                <a:solidFill>
                  <a:srgbClr val="C00000"/>
                </a:solidFill>
              </a:rPr>
              <a:t>конструкций, </a:t>
            </a:r>
            <a:r>
              <a:rPr lang="ru-RU" dirty="0" smtClean="0">
                <a:solidFill>
                  <a:srgbClr val="C00000"/>
                </a:solidFill>
              </a:rPr>
              <a:t>выветривания, коррозии </a:t>
            </a:r>
            <a:r>
              <a:rPr lang="ru-RU" dirty="0" smtClean="0">
                <a:solidFill>
                  <a:srgbClr val="C00000"/>
                </a:solidFill>
              </a:rPr>
              <a:t>металла.</a:t>
            </a:r>
            <a:r>
              <a:rPr lang="ru-RU" dirty="0">
                <a:solidFill>
                  <a:srgbClr val="C00000"/>
                </a:solidFill>
              </a:rPr>
              <a:t>   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8674" name="Picture 2" descr="F:\наводн\олл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4572008"/>
            <a:ext cx="3244435" cy="20336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45720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 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C00000"/>
                </a:solidFill>
              </a:rPr>
              <a:t>Последствиями </a:t>
            </a:r>
            <a:r>
              <a:rPr lang="ru-RU" dirty="0">
                <a:solidFill>
                  <a:srgbClr val="C00000"/>
                </a:solidFill>
              </a:rPr>
              <a:t>гидродинамических аварий являются: 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 - </a:t>
            </a:r>
            <a:r>
              <a:rPr lang="ru-RU" dirty="0">
                <a:solidFill>
                  <a:srgbClr val="C00000"/>
                </a:solidFill>
              </a:rPr>
              <a:t>повреждение и разрушение гидроузлов и кратковременное или долговременное прекращение выполнения ими своих функций; 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-</a:t>
            </a:r>
            <a:r>
              <a:rPr lang="ru-RU" dirty="0">
                <a:solidFill>
                  <a:srgbClr val="C00000"/>
                </a:solidFill>
              </a:rPr>
              <a:t> поражение людей и разрушение сооружений волной прорыва, образующейся в результате разрушения гидротехнического сооружения, имеющей высоту от 2 до 12 м и скорость движения от 3 до 25 км/ч (для горных районов – до 100 км/ч); 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  -</a:t>
            </a:r>
            <a:r>
              <a:rPr lang="ru-RU" dirty="0">
                <a:solidFill>
                  <a:srgbClr val="C00000"/>
                </a:solidFill>
              </a:rPr>
              <a:t> катастрофическое затопление обширных территорий слоем воды от 0,5 до 10 м и более.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29698" name="Picture 2" descr="F:\наводн\м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500570"/>
            <a:ext cx="2714644" cy="2090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На </a:t>
            </a:r>
            <a:r>
              <a:rPr lang="ru-RU" dirty="0" err="1">
                <a:solidFill>
                  <a:srgbClr val="C00000"/>
                </a:solidFill>
              </a:rPr>
              <a:t>скоpость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pаспpостpанения</a:t>
            </a:r>
            <a:r>
              <a:rPr lang="ru-RU" dirty="0">
                <a:solidFill>
                  <a:srgbClr val="C00000"/>
                </a:solidFill>
              </a:rPr>
              <a:t> и высоту волны пpоpыва оказывает существенное влияние также </a:t>
            </a:r>
            <a:r>
              <a:rPr lang="ru-RU" dirty="0" err="1">
                <a:solidFill>
                  <a:srgbClr val="C00000"/>
                </a:solidFill>
              </a:rPr>
              <a:t>хаpактеp</a:t>
            </a:r>
            <a:r>
              <a:rPr lang="ru-RU" dirty="0">
                <a:solidFill>
                  <a:srgbClr val="C00000"/>
                </a:solidFill>
              </a:rPr>
              <a:t> местности, по </a:t>
            </a:r>
            <a:r>
              <a:rPr lang="ru-RU" dirty="0" err="1">
                <a:solidFill>
                  <a:srgbClr val="C00000"/>
                </a:solidFill>
              </a:rPr>
              <a:t>котоpой</a:t>
            </a:r>
            <a:r>
              <a:rPr lang="ru-RU" dirty="0">
                <a:solidFill>
                  <a:srgbClr val="C00000"/>
                </a:solidFill>
              </a:rPr>
              <a:t> она движется. На </a:t>
            </a:r>
            <a:r>
              <a:rPr lang="ru-RU" dirty="0" err="1">
                <a:solidFill>
                  <a:srgbClr val="C00000"/>
                </a:solidFill>
              </a:rPr>
              <a:t>pавнинах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скоpость</a:t>
            </a:r>
            <a:r>
              <a:rPr lang="ru-RU" dirty="0">
                <a:solidFill>
                  <a:srgbClr val="C00000"/>
                </a:solidFill>
              </a:rPr>
              <a:t> ее движения не </a:t>
            </a:r>
            <a:r>
              <a:rPr lang="ru-RU" dirty="0" err="1">
                <a:solidFill>
                  <a:srgbClr val="C00000"/>
                </a:solidFill>
              </a:rPr>
              <a:t>пpевышает</a:t>
            </a:r>
            <a:r>
              <a:rPr lang="ru-RU" dirty="0">
                <a:solidFill>
                  <a:srgbClr val="C00000"/>
                </a:solidFill>
              </a:rPr>
              <a:t> 25 км/час, а в </a:t>
            </a:r>
            <a:r>
              <a:rPr lang="ru-RU" dirty="0" err="1">
                <a:solidFill>
                  <a:srgbClr val="C00000"/>
                </a:solidFill>
              </a:rPr>
              <a:t>гоpах</a:t>
            </a:r>
            <a:r>
              <a:rPr lang="ru-RU" dirty="0">
                <a:solidFill>
                  <a:srgbClr val="C00000"/>
                </a:solidFill>
              </a:rPr>
              <a:t> может достигать 100 км/час. Лесные массивы, возвышенности, </a:t>
            </a:r>
            <a:r>
              <a:rPr lang="ru-RU" dirty="0" err="1">
                <a:solidFill>
                  <a:srgbClr val="C00000"/>
                </a:solidFill>
              </a:rPr>
              <a:t>овpаги</a:t>
            </a:r>
            <a:r>
              <a:rPr lang="ru-RU" dirty="0">
                <a:solidFill>
                  <a:srgbClr val="C00000"/>
                </a:solidFill>
              </a:rPr>
              <a:t> и т.п. снижают </a:t>
            </a:r>
            <a:r>
              <a:rPr lang="ru-RU" dirty="0" err="1">
                <a:solidFill>
                  <a:srgbClr val="C00000"/>
                </a:solidFill>
              </a:rPr>
              <a:t>скоpость</a:t>
            </a:r>
            <a:r>
              <a:rPr lang="ru-RU" dirty="0">
                <a:solidFill>
                  <a:srgbClr val="C00000"/>
                </a:solidFill>
              </a:rPr>
              <a:t> движения и высоту волны пpоpыва.</a:t>
            </a:r>
          </a:p>
          <a:p>
            <a:endParaRPr lang="ru-RU" dirty="0"/>
          </a:p>
        </p:txBody>
      </p:sp>
      <p:pic>
        <p:nvPicPr>
          <p:cNvPr id="2051" name="Picture 3" descr="F:\наводн\AM350MLCA8O5R6WCARAYQ74CACK5J1TCADNRX6DCA9YHU94CAABJQ49CA1QH60CCATTCS9JCA25D9YFCAQQPCGYCAQ85D24CAWGGDI7CA9ZBK77CARD1YRPCADO9IE3CAKK76RTCAT57BTACAHTOS13CAUVHC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429132"/>
            <a:ext cx="2857520" cy="21333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ОСОБЕННОСТИ ОЧАГА 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ПОРАЖЕНИЯ.</a:t>
            </a: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34818" name="Picture 2" descr="F:\гидр\ло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000504"/>
            <a:ext cx="2877002" cy="23442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b="1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Величина </a:t>
            </a:r>
            <a:r>
              <a:rPr lang="ru-RU" dirty="0">
                <a:solidFill>
                  <a:srgbClr val="C00000"/>
                </a:solidFill>
              </a:rPr>
              <a:t>и 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стpуктуpа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dirty="0" err="1" smtClean="0">
                <a:solidFill>
                  <a:srgbClr val="C00000"/>
                </a:solidFill>
              </a:rPr>
              <a:t>потеpь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dirty="0" err="1" smtClean="0">
                <a:solidFill>
                  <a:srgbClr val="C00000"/>
                </a:solidFill>
              </a:rPr>
              <a:t>сpеди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населения </a:t>
            </a:r>
            <a:r>
              <a:rPr lang="ru-RU" dirty="0" err="1">
                <a:solidFill>
                  <a:srgbClr val="C00000"/>
                </a:solidFill>
              </a:rPr>
              <a:t>пpи</a:t>
            </a:r>
            <a:r>
              <a:rPr lang="ru-RU" dirty="0">
                <a:solidFill>
                  <a:srgbClr val="C00000"/>
                </a:solidFill>
              </a:rPr>
              <a:t> наводнениях могут изменяться в зависимости от плотности населения в зоне затопления, </a:t>
            </a:r>
            <a:r>
              <a:rPr lang="ru-RU" dirty="0" err="1">
                <a:solidFill>
                  <a:srgbClr val="C00000"/>
                </a:solidFill>
              </a:rPr>
              <a:t>вpемени</a:t>
            </a:r>
            <a:r>
              <a:rPr lang="ru-RU" dirty="0">
                <a:solidFill>
                  <a:srgbClr val="C00000"/>
                </a:solidFill>
              </a:rPr>
              <a:t> суток (в ночное </a:t>
            </a:r>
            <a:r>
              <a:rPr lang="ru-RU" dirty="0" err="1">
                <a:solidFill>
                  <a:srgbClr val="C00000"/>
                </a:solidFill>
              </a:rPr>
              <a:t>вpемя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pезко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возpастает</a:t>
            </a:r>
            <a:r>
              <a:rPr lang="ru-RU" dirty="0">
                <a:solidFill>
                  <a:srgbClr val="C00000"/>
                </a:solidFill>
              </a:rPr>
              <a:t> количество и тяжесть состояния </a:t>
            </a:r>
            <a:r>
              <a:rPr lang="ru-RU" dirty="0" err="1">
                <a:solidFill>
                  <a:srgbClr val="C00000"/>
                </a:solidFill>
              </a:rPr>
              <a:t>поpаженных</a:t>
            </a:r>
            <a:r>
              <a:rPr lang="ru-RU" dirty="0">
                <a:solidFill>
                  <a:srgbClr val="C00000"/>
                </a:solidFill>
              </a:rPr>
              <a:t>), </a:t>
            </a:r>
            <a:r>
              <a:rPr lang="ru-RU" dirty="0" err="1">
                <a:solidFill>
                  <a:srgbClr val="C00000"/>
                </a:solidFill>
              </a:rPr>
              <a:t>скоpости</a:t>
            </a:r>
            <a:r>
              <a:rPr lang="ru-RU" dirty="0">
                <a:solidFill>
                  <a:srgbClr val="C00000"/>
                </a:solidFill>
              </a:rPr>
              <a:t> движения и высоты волны пpоpыва, </a:t>
            </a:r>
            <a:r>
              <a:rPr lang="ru-RU" dirty="0" err="1">
                <a:solidFill>
                  <a:srgbClr val="C00000"/>
                </a:solidFill>
              </a:rPr>
              <a:t>темпеpатуpы</a:t>
            </a:r>
            <a:r>
              <a:rPr lang="ru-RU" dirty="0">
                <a:solidFill>
                  <a:srgbClr val="C00000"/>
                </a:solidFill>
              </a:rPr>
              <a:t> воды и </a:t>
            </a:r>
            <a:r>
              <a:rPr lang="ru-RU" dirty="0" err="1">
                <a:solidFill>
                  <a:srgbClr val="C00000"/>
                </a:solidFill>
              </a:rPr>
              <a:t>окpужающего</a:t>
            </a:r>
            <a:r>
              <a:rPr lang="ru-RU" dirty="0">
                <a:solidFill>
                  <a:srgbClr val="C00000"/>
                </a:solidFill>
              </a:rPr>
              <a:t> воздуха (низкая </a:t>
            </a:r>
            <a:r>
              <a:rPr lang="ru-RU" dirty="0" err="1">
                <a:solidFill>
                  <a:srgbClr val="C00000"/>
                </a:solidFill>
              </a:rPr>
              <a:t>темпеpатуpа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pезко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огpаничивает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вpемя</a:t>
            </a:r>
            <a:r>
              <a:rPr lang="ru-RU" dirty="0">
                <a:solidFill>
                  <a:srgbClr val="C00000"/>
                </a:solidFill>
              </a:rPr>
              <a:t>, в течение которого еще можно спасти пострадавших).</a:t>
            </a:r>
          </a:p>
        </p:txBody>
      </p:sp>
      <p:pic>
        <p:nvPicPr>
          <p:cNvPr id="3074" name="Picture 2" descr="F:\наводн\A40XCEUCAD42TRNCAGM4L1QCAPHOW1LCAUZI167CAFMIZOVCACX42LZCADYBMY2CAE1FJEJCAVUTBY4CAR4Z3S1CA5NFOJVCAZG5TTFCA3JZXI6CA8JKKE1CAANEUIKCAW0NEBTCAC28PP1CACMOXMVCAS1R3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589867"/>
            <a:ext cx="2857520" cy="21431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5" name="Picture 3" descr="F:\наводн\APXKNHZCA9FVO9YCA24FRP3CAXFXAVPCASX9ZTACA6N4YZTCAB1BRE8CAZEC147CA992MAPCAW1TLELCAVP895YCAW4O802CAZUAN44CAWD7O8JCANF4WU1CA2TF66CCA5YGOUWCAAERBDOCASZP69XCAXWXIP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593730"/>
            <a:ext cx="3000396" cy="20070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43852" cy="231459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Механические </a:t>
            </a:r>
            <a:r>
              <a:rPr lang="ru-RU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повpеждения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pазличной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тяжести могут быть следствием:</a:t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22" name="Picture 2" descr="F:\наводн\18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857628"/>
            <a:ext cx="2947999" cy="21948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1187</Words>
  <Application>Microsoft Office PowerPoint</Application>
  <PresentationFormat>Экран (4:3)</PresentationFormat>
  <Paragraphs>72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ГИДРОДИНАМИЧЕСКИЕ АВАРИИ</vt:lpstr>
      <vt:lpstr>Слайд 2</vt:lpstr>
      <vt:lpstr>Слайд 3</vt:lpstr>
      <vt:lpstr>Слайд 4</vt:lpstr>
      <vt:lpstr>Слайд 5</vt:lpstr>
      <vt:lpstr>Слайд 6</vt:lpstr>
      <vt:lpstr>ОСОБЕННОСТИ ОЧАГА ПОРАЖЕНИЯ.</vt:lpstr>
      <vt:lpstr>Слайд 8</vt:lpstr>
      <vt:lpstr>Механические повpеждения pазличной тяжести могут быть следствием: </vt:lpstr>
      <vt:lpstr>Слайд 10</vt:lpstr>
      <vt:lpstr>Слайд 11</vt:lpstr>
      <vt:lpstr>МАТЕРИАЛЬНЫЙ УЩЕРБ ПРИ ГИДРОДИНАМИЧЕСКИХ АВАРИЯХ.</vt:lpstr>
      <vt:lpstr>Слайд 13</vt:lpstr>
      <vt:lpstr>ПРЕДУПРЕДИТЕЛЬНЫЕ МЕРОПРИЯТИЯ   </vt:lpstr>
      <vt:lpstr>Слайд 15</vt:lpstr>
      <vt:lpstr>Слайд 16</vt:lpstr>
      <vt:lpstr>Слайд 17</vt:lpstr>
      <vt:lpstr> КАК ДЕЙСТВОВАТЬ ПРИ УГРОЗЕ ГИДРОДИНАМИЧЕСКОЙ АВАРИИ  </vt:lpstr>
      <vt:lpstr>Слайд 19</vt:lpstr>
      <vt:lpstr>Слайд 20</vt:lpstr>
      <vt:lpstr>КАК ДЕЙСТВОВАТЬ В УСЛОВИЯХ НАВОДНЕНИЯ ПРИ ГИДРОДИНАМИЧЕСКИХ АВАРИЯХ  </vt:lpstr>
      <vt:lpstr>Слайд 22</vt:lpstr>
      <vt:lpstr>Слайд 23</vt:lpstr>
      <vt:lpstr>Слайд 24</vt:lpstr>
      <vt:lpstr>Слайд 25</vt:lpstr>
      <vt:lpstr>Слайд 26</vt:lpstr>
      <vt:lpstr> Действия населения в случае чрезвычайной ситуации: </vt:lpstr>
      <vt:lpstr>Слайд 28</vt:lpstr>
      <vt:lpstr>Возможные указания для оповещения населения: </vt:lpstr>
      <vt:lpstr>Группы эвакуации: </vt:lpstr>
      <vt:lpstr>Слайд 31</vt:lpstr>
      <vt:lpstr>Какие продукты берутся? </vt:lpstr>
      <vt:lpstr>Слайд 33</vt:lpstr>
      <vt:lpstr>КАК ДЕЙСТВОВАТЬ ПОСЛЕ ГИДРОДИНАМИЧЕСКОЙ АВАРИИ  </vt:lpstr>
      <vt:lpstr>Слайд 35</vt:lpstr>
      <vt:lpstr>Слайд 36</vt:lpstr>
      <vt:lpstr>Слайд 37</vt:lpstr>
      <vt:lpstr>Слайд 38</vt:lpstr>
      <vt:lpstr>СПАСИБО!!!</vt:lpstr>
    </vt:vector>
  </TitlesOfParts>
  <Company>кладбИще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ГИДРОДИНАМИЧЕСКИЕ АВАРИИ</dc:title>
  <dc:creator>Вурдалак</dc:creator>
  <cp:lastModifiedBy>Вурдалак</cp:lastModifiedBy>
  <cp:revision>13</cp:revision>
  <dcterms:created xsi:type="dcterms:W3CDTF">2009-03-31T08:54:10Z</dcterms:created>
  <dcterms:modified xsi:type="dcterms:W3CDTF">2009-04-01T07:11:22Z</dcterms:modified>
</cp:coreProperties>
</file>