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01081" y="6457890"/>
            <a:ext cx="5042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Сенин В.Г., МОУ «СОШ № 4», г.Корсаков</a:t>
            </a:r>
            <a:endParaRPr lang="ru-RU" sz="2000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ealthcare.management.JPG"/>
          <p:cNvPicPr>
            <a:picLocks noChangeAspect="1"/>
          </p:cNvPicPr>
          <p:nvPr/>
        </p:nvPicPr>
        <p:blipFill>
          <a:blip r:embed="rId2">
            <a:lum bright="10000" contrast="10000"/>
          </a:blip>
          <a:stretch>
            <a:fillRect/>
          </a:stretch>
        </p:blipFill>
        <p:spPr>
          <a:xfrm>
            <a:off x="357157" y="214290"/>
            <a:ext cx="4786709" cy="471490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143240" y="2143116"/>
            <a:ext cx="575189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НАВОДНЕНИЯ</a:t>
            </a:r>
            <a:endParaRPr lang="ru-RU" sz="8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285728"/>
            <a:ext cx="8643998" cy="6357982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9296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i="1" dirty="0" smtClean="0">
                <a:solidFill>
                  <a:srgbClr val="FF0000"/>
                </a:solidFill>
              </a:rPr>
              <a:t>                        1. Наводнения, связанные </a:t>
            </a:r>
            <a:r>
              <a:rPr lang="ru-RU" sz="2400" dirty="0" smtClean="0">
                <a:solidFill>
                  <a:srgbClr val="FF0000"/>
                </a:solidFill>
              </a:rPr>
              <a:t>со </a:t>
            </a:r>
            <a:r>
              <a:rPr lang="ru-RU" sz="2400" i="1" dirty="0" smtClean="0">
                <a:solidFill>
                  <a:srgbClr val="FF0000"/>
                </a:solidFill>
              </a:rPr>
              <a:t>стоком воды во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       время половодья</a:t>
            </a:r>
            <a:r>
              <a:rPr lang="ru-RU" sz="2400" i="1" dirty="0" smtClean="0">
                <a:solidFill>
                  <a:srgbClr val="0070C0"/>
                </a:solidFill>
              </a:rPr>
              <a:t>. </a:t>
            </a:r>
          </a:p>
          <a:p>
            <a:pPr marL="457200" indent="-457200"/>
            <a:r>
              <a:rPr lang="ru-RU" sz="2400" b="1" i="1" dirty="0" smtClean="0">
                <a:solidFill>
                  <a:srgbClr val="0070C0"/>
                </a:solidFill>
              </a:rPr>
              <a:t>       Половодье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- это ежегодно повторяющееся в один и тот же сезон увеличение объема воды в реке, которое сопровождается выходом ее вод из берегов и затоплением поймы реки. Половодье равнинных рек в местах с умеренным климатом вызывается весенним снеготаянием (весеннее половодье). Половодье на реках, берущих начало высоко в горах, вызывается таянием снега и ледников в летнее время (летнее половодье). Этот вид наводнений отличается значительным и довольно длительным подъемом уровня воды в реке.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2. Наводнения, формируемые </a:t>
            </a:r>
            <a:r>
              <a:rPr lang="ru-RU" sz="2400" dirty="0" smtClean="0">
                <a:solidFill>
                  <a:srgbClr val="FF0000"/>
                </a:solidFill>
              </a:rPr>
              <a:t>за </a:t>
            </a:r>
            <a:r>
              <a:rPr lang="ru-RU" sz="2400" i="1" dirty="0" smtClean="0">
                <a:solidFill>
                  <a:srgbClr val="FF0000"/>
                </a:solidFill>
              </a:rPr>
              <a:t>счет паводка. 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Паводок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- это стремительное, кратковременное и непериодическое поднятие уровня воды, возникающее в результате быстрого таяния снега, ледников, обильных дождей. Значительный паводок может вызвать наводнение. Этот вид наводнения характеризуется интенсивным, сравнительно кратковременным подъемом уровня воды.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c507777a1334a5322db151f3a0a88a83_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428736"/>
            <a:ext cx="3047118" cy="214314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З. </a:t>
            </a:r>
            <a:r>
              <a:rPr lang="ru-RU" sz="2400" i="1" dirty="0" smtClean="0">
                <a:solidFill>
                  <a:srgbClr val="FF0000"/>
                </a:solidFill>
              </a:rPr>
              <a:t>Наводнения, вызываемые большим сопротивлением, которое водный поток встречает в русле реки. </a:t>
            </a:r>
            <a:r>
              <a:rPr lang="ru-RU" sz="2400" dirty="0" smtClean="0">
                <a:solidFill>
                  <a:srgbClr val="0070C0"/>
                </a:solidFill>
              </a:rPr>
              <a:t>Они происходят при заторах и зажорах льда в реке. 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Затор </a:t>
            </a:r>
            <a:r>
              <a:rPr lang="ru-RU" sz="2400" dirty="0" smtClean="0">
                <a:solidFill>
                  <a:srgbClr val="0070C0"/>
                </a:solidFill>
              </a:rPr>
              <a:t>- это скопление льда в русле реки, ограничивающее ее течение. Заторы образуются обычно в конце зимы и в весенний период при вскрытии рек. Чаще всего заторы образуются на реках, текущих с юга на север (Северная Двина, Печора, Лена, Енисей, Иртыш).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080db4bace9033c217d1c2a40d769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428736"/>
            <a:ext cx="2857500" cy="214312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143404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785794"/>
            <a:ext cx="478631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Зажор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- это явление, сходное с затором льда, но оно наблюдается на реках в начале зимы. Зажоры образуются на реках в период формирования ледяного покрова. Зажор возникает из-за скопления в русле реки рыхлого льда и небольших льдин и вовлечения его под кромку образовавшегося ледяного покрова, что препятствует свободному течению воды и вызывает подъем уровня воды в реке вверху по ее течению. По частоте </a:t>
            </a:r>
            <a:r>
              <a:rPr lang="ru-RU" sz="2400" dirty="0" err="1" smtClean="0">
                <a:solidFill>
                  <a:srgbClr val="0070C0"/>
                </a:solidFill>
              </a:rPr>
              <a:t>зажорных</a:t>
            </a:r>
            <a:r>
              <a:rPr lang="ru-RU" sz="2400" dirty="0" smtClean="0">
                <a:solidFill>
                  <a:srgbClr val="0070C0"/>
                </a:solidFill>
              </a:rPr>
              <a:t> наводнений и величине подъема воды отмечаются реки Ангара и Нева.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zago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99" y="1500174"/>
            <a:ext cx="3031759" cy="207170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4. Наводнения, связанные </a:t>
            </a:r>
            <a:r>
              <a:rPr lang="ru-RU" sz="2400" dirty="0" smtClean="0">
                <a:solidFill>
                  <a:srgbClr val="FF0000"/>
                </a:solidFill>
              </a:rPr>
              <a:t>с </a:t>
            </a:r>
            <a:r>
              <a:rPr lang="ru-RU" sz="2400" i="1" dirty="0" smtClean="0">
                <a:solidFill>
                  <a:srgbClr val="FF0000"/>
                </a:solidFill>
              </a:rPr>
              <a:t>ветровым нагоном воды на берегах больших озер и в морских устьях крупных рек. </a:t>
            </a:r>
            <a:r>
              <a:rPr lang="ru-RU" sz="2400" dirty="0" smtClean="0">
                <a:solidFill>
                  <a:srgbClr val="0070C0"/>
                </a:solidFill>
              </a:rPr>
              <a:t>Такие наводнения возникают на наветренном берегу водоема, когда под воздействием на водную поверхность сильного ветра уровень воды поднимается.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flooding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99" y="1428736"/>
            <a:ext cx="3148689" cy="221457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Низкие (малые) наводнения </a:t>
            </a:r>
            <a:r>
              <a:rPr lang="ru-RU" sz="2400" dirty="0" smtClean="0">
                <a:solidFill>
                  <a:srgbClr val="0070C0"/>
                </a:solidFill>
              </a:rPr>
              <a:t>наблюдаются в основном на равнинных реках. Частота их повторения примерно один раз в 5-10 лет. Эти наводнения наносят незначительный материальный ущерб и почти не нарушают жизни населения.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normal_7navodnen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7" y="1428736"/>
            <a:ext cx="3107553" cy="207170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Высокие (большие) наводнения </a:t>
            </a:r>
            <a:r>
              <a:rPr lang="ru-RU" sz="2400" dirty="0" smtClean="0">
                <a:solidFill>
                  <a:srgbClr val="0070C0"/>
                </a:solidFill>
              </a:rPr>
              <a:t>сопровождаются значительным затоплением, охватывают большие участки речных долин и нарушают жизнедеятельность населения. В густонаселенных районах наводнения нередко приводят к необходимости частичной эвакуации людей и наносят ощутимый материальный ущерб. Частота повторения больших наводнений примерно один раз в 20-25 лет.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7543_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7" y="1428736"/>
            <a:ext cx="3048021" cy="228601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Выдающиеся наводнения </a:t>
            </a:r>
            <a:r>
              <a:rPr lang="ru-RU" sz="2400" dirty="0" smtClean="0">
                <a:solidFill>
                  <a:srgbClr val="0070C0"/>
                </a:solidFill>
              </a:rPr>
              <a:t>вызывают затопление обширных территорий, парализуют хозяйственную деятельность населения, наносят большой материальный ущерб. При этом возникает необходимость массовой эвакуации населения из зоны затопления. Такие наводнения отмечаются примерно один раз в 50-100 лет.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R27090622.jpg"/>
          <p:cNvPicPr>
            <a:picLocks noChangeAspect="1"/>
          </p:cNvPicPr>
          <p:nvPr/>
        </p:nvPicPr>
        <p:blipFill>
          <a:blip r:embed="rId2">
            <a:lum bright="14000" contrast="15000"/>
          </a:blip>
          <a:stretch>
            <a:fillRect/>
          </a:stretch>
        </p:blipFill>
        <p:spPr>
          <a:xfrm>
            <a:off x="1000100" y="1500174"/>
            <a:ext cx="3136302" cy="214314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Катастрофические наводнения </a:t>
            </a:r>
            <a:r>
              <a:rPr lang="ru-RU" sz="2400" dirty="0" smtClean="0">
                <a:solidFill>
                  <a:srgbClr val="0070C0"/>
                </a:solidFill>
              </a:rPr>
              <a:t>вызывают затопление обширных территорий в пределах одной или нескольких речных систем. В зоне затопления полностью парализуется жизнедеятельность человека. Такие наводнения при водят к огромным материальным убыткам и к гибели людей. Отмечаются примерно один раз в 100-200 лет.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Виды наводнений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mala_strana6.jpg"/>
          <p:cNvPicPr>
            <a:picLocks noChangeAspect="1"/>
          </p:cNvPicPr>
          <p:nvPr/>
        </p:nvPicPr>
        <p:blipFill>
          <a:blip r:embed="rId2">
            <a:lum bright="15000" contrast="14000"/>
          </a:blip>
          <a:stretch>
            <a:fillRect/>
          </a:stretch>
        </p:blipFill>
        <p:spPr>
          <a:xfrm>
            <a:off x="1000099" y="1428736"/>
            <a:ext cx="3048021" cy="228601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Масштабы последствий </a:t>
            </a:r>
            <a:r>
              <a:rPr lang="ru-RU" sz="2400" dirty="0" smtClean="0">
                <a:solidFill>
                  <a:srgbClr val="0070C0"/>
                </a:solidFill>
              </a:rPr>
              <a:t>наводнения зависят от высоты и продолжительности стояния опасных уровней воды, скорости водяного потока, площади затопления, времени года и плотности проживания населения на затопляемой местности.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Масштабы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45172_kanwarias-flood-highway-to-haridwar-vehicles-to-be-diverted.jpg"/>
          <p:cNvPicPr>
            <a:picLocks noChangeAspect="1"/>
          </p:cNvPicPr>
          <p:nvPr/>
        </p:nvPicPr>
        <p:blipFill>
          <a:blip r:embed="rId2">
            <a:lum bright="14000" contrast="14000"/>
          </a:blip>
          <a:stretch>
            <a:fillRect/>
          </a:stretch>
        </p:blipFill>
        <p:spPr>
          <a:xfrm>
            <a:off x="928661" y="1500174"/>
            <a:ext cx="3160391" cy="228601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Поверхность нашей планеты более чем на 2/3 занимает вода. Это моря, океаны, ледники и озера, реки, пруды и водохранилища. Вода на Земле находится в постоянном круговороте, движимая силой солнечной энергии и силой тяжести. Под действием солнечных лучей вода испаряется с поверхности океана, поступает в атмосферу и пере носится ветрами на большие расстояния, а затем выпадает на поверхность Земли в виде дождя или снега.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Вода на земле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5_f4cc6d68aff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00173"/>
            <a:ext cx="3262335" cy="2446751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ымянный.JPG"/>
          <p:cNvPicPr>
            <a:picLocks noChangeAspect="1"/>
          </p:cNvPicPr>
          <p:nvPr/>
        </p:nvPicPr>
        <p:blipFill>
          <a:blip r:embed="rId2">
            <a:lum bright="15000" contrast="15000"/>
          </a:blip>
          <a:stretch>
            <a:fillRect/>
          </a:stretch>
        </p:blipFill>
        <p:spPr>
          <a:xfrm>
            <a:off x="214282" y="785794"/>
            <a:ext cx="8715436" cy="5767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1285860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История знает немало примеров катастрофических наводнений. </a:t>
            </a:r>
          </a:p>
          <a:p>
            <a:pPr algn="ctr"/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     Картину самого древнего из них удалось восстановить по данным археологических исследований. </a:t>
            </a:r>
          </a:p>
          <a:p>
            <a:pPr algn="ctr"/>
            <a:endParaRPr lang="ru-RU" sz="2400" dirty="0" smtClean="0">
              <a:effectLst>
                <a:glow rad="101600">
                  <a:srgbClr val="FFFFCC">
                    <a:alpha val="60000"/>
                  </a:srgbClr>
                </a:glow>
              </a:effectLst>
            </a:endParaRPr>
          </a:p>
          <a:p>
            <a:pPr algn="ctr"/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     Было установлено, что Черное море 12000 лет назад представляло собой пресноводное озеро, а 7500 лет назад из-за глобального потепления на Земле, таяния ледников и поднятия уровня воды в Мировом океане оно было заполнено водами Средиземного моря и превратилось в соленое Черное море. </a:t>
            </a:r>
            <a:endParaRPr lang="ru-RU" sz="2400" dirty="0">
              <a:effectLst>
                <a:glow rad="101600">
                  <a:srgbClr val="FFFFCC">
                    <a:alpha val="60000"/>
                  </a:srgb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Исторические факты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ымянный.JPG"/>
          <p:cNvPicPr>
            <a:picLocks noChangeAspect="1"/>
          </p:cNvPicPr>
          <p:nvPr/>
        </p:nvPicPr>
        <p:blipFill>
          <a:blip r:embed="rId2">
            <a:lum bright="15000" contrast="15000"/>
          </a:blip>
          <a:stretch>
            <a:fillRect/>
          </a:stretch>
        </p:blipFill>
        <p:spPr>
          <a:xfrm>
            <a:off x="0" y="785793"/>
            <a:ext cx="9144000" cy="59643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785794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   </a:t>
            </a:r>
            <a:r>
              <a:rPr lang="ru-RU" sz="2400" dirty="0" smtClean="0">
                <a:effectLst>
                  <a:glow rad="101600">
                    <a:srgbClr val="FFFFCC"/>
                  </a:glow>
                </a:effectLst>
              </a:rPr>
              <a:t>Американские геологи В. </a:t>
            </a:r>
            <a:r>
              <a:rPr lang="ru-RU" sz="2400" dirty="0" err="1" smtClean="0">
                <a:effectLst>
                  <a:glow rad="101600">
                    <a:srgbClr val="FFFFCC"/>
                  </a:glow>
                </a:effectLst>
              </a:rPr>
              <a:t>Питман</a:t>
            </a:r>
            <a:r>
              <a:rPr lang="ru-RU" sz="2400" dirty="0" smtClean="0">
                <a:effectLst>
                  <a:glow rad="101600">
                    <a:srgbClr val="FFFFCC"/>
                  </a:glow>
                </a:effectLst>
              </a:rPr>
              <a:t> и В. </a:t>
            </a:r>
            <a:r>
              <a:rPr lang="ru-RU" sz="2400" dirty="0" err="1" smtClean="0">
                <a:effectLst>
                  <a:glow rad="101600">
                    <a:srgbClr val="FFFFCC"/>
                  </a:glow>
                </a:effectLst>
              </a:rPr>
              <a:t>Райн</a:t>
            </a:r>
            <a:r>
              <a:rPr lang="ru-RU" sz="2400" dirty="0" smtClean="0">
                <a:effectLst>
                  <a:glow rad="101600">
                    <a:srgbClr val="FFFFCC"/>
                  </a:glow>
                </a:effectLst>
              </a:rPr>
              <a:t>, собрав воедино все известные науке факты о происшедшем прорыве океанических вод семь с половиной тысяч лет назад, сумели воспроизвести картину гидрологической катастрофы. </a:t>
            </a:r>
          </a:p>
          <a:p>
            <a:pPr algn="ctr"/>
            <a:r>
              <a:rPr lang="ru-RU" sz="2400" dirty="0" smtClean="0">
                <a:effectLst>
                  <a:glow rad="101600">
                    <a:srgbClr val="FFFFCC"/>
                  </a:glow>
                </a:effectLst>
              </a:rPr>
              <a:t>     Воды Средиземного моря ринулись в проход между Азией и Европой. </a:t>
            </a:r>
          </a:p>
          <a:p>
            <a:pPr algn="ctr"/>
            <a:r>
              <a:rPr lang="ru-RU" sz="2400" dirty="0" smtClean="0">
                <a:effectLst>
                  <a:glow rad="101600">
                    <a:srgbClr val="FFFFCC"/>
                  </a:glow>
                </a:effectLst>
              </a:rPr>
              <a:t>     Около года в этом месте вода низвергалась с высоты 120 м. Озеро, превращенное в Черное море, вышло из берегов и затопило почти сто тысяч квадратных километров земли, главным образом северо-западное побережье. Рядом с Черным морем образовалось новое, Азовское море. На востоке воды подошли к подножиям Кавказского хребта. Не меньше трехсот дней стремились воды через долину, где теперь находится пролив Босфор, соединяющий Черное и Мраморное моря. Каждый день через нее протекало 50 кубических километров воды, и уровень Черного моря каждые сутки поднимался на 15 сантиметров. </a:t>
            </a:r>
            <a:endParaRPr lang="ru-RU" sz="2400" dirty="0">
              <a:effectLst>
                <a:glow rad="101600">
                  <a:srgbClr val="FFFFCC"/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Исторические факты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ымянный.JPG"/>
          <p:cNvPicPr>
            <a:picLocks noChangeAspect="1"/>
          </p:cNvPicPr>
          <p:nvPr/>
        </p:nvPicPr>
        <p:blipFill>
          <a:blip r:embed="rId2">
            <a:lum bright="15000" contrast="15000"/>
          </a:blip>
          <a:stretch>
            <a:fillRect/>
          </a:stretch>
        </p:blipFill>
        <p:spPr>
          <a:xfrm>
            <a:off x="214282" y="785794"/>
            <a:ext cx="8715436" cy="57178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1142984"/>
            <a:ext cx="785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     На северном и западном побережьях Черного моря катастрофа приняла трагический характер. За каждые сутки вода здесь продвигалась на 400 м. Здесь была затоплена большая площадь земли. </a:t>
            </a:r>
          </a:p>
          <a:p>
            <a:pPr algn="ctr"/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     Смертельная опасность вынудила людей стремительно уходить с насиженных мест, вызвав тем самым мощное движение человеческих масс. Спасшиеся от потока люди навсегда запомнили ужасные дни и ночи бегства от мчавшейся за ними воды. </a:t>
            </a:r>
          </a:p>
          <a:p>
            <a:pPr algn="ctr"/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     Эта катастрофа, возможно, была отождествлена впоследствии с описанным в Библии Всемирным потопом. </a:t>
            </a:r>
            <a:endParaRPr lang="ru-RU" sz="2400" dirty="0">
              <a:effectLst>
                <a:glow rad="101600">
                  <a:srgbClr val="FFFFCC">
                    <a:alpha val="60000"/>
                  </a:srgb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Исторические факты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ымянный.JPG"/>
          <p:cNvPicPr>
            <a:picLocks noChangeAspect="1"/>
          </p:cNvPicPr>
          <p:nvPr/>
        </p:nvPicPr>
        <p:blipFill>
          <a:blip r:embed="rId2">
            <a:lum bright="15000" contrast="15000"/>
          </a:blip>
          <a:stretch>
            <a:fillRect/>
          </a:stretch>
        </p:blipFill>
        <p:spPr>
          <a:xfrm>
            <a:off x="428595" y="500042"/>
            <a:ext cx="8282667" cy="6215106"/>
          </a:xfrm>
          <a:prstGeom prst="rect">
            <a:avLst/>
          </a:prstGeom>
        </p:spPr>
      </p:pic>
      <p:pic>
        <p:nvPicPr>
          <p:cNvPr id="2" name="Рисунок 1" descr="the_deluge.jpg"/>
          <p:cNvPicPr>
            <a:picLocks noChangeAspect="1"/>
          </p:cNvPicPr>
          <p:nvPr/>
        </p:nvPicPr>
        <p:blipFill>
          <a:blip r:embed="rId3">
            <a:lum bright="14000" contrast="15000"/>
          </a:blip>
          <a:stretch>
            <a:fillRect/>
          </a:stretch>
        </p:blipFill>
        <p:spPr>
          <a:xfrm>
            <a:off x="1714479" y="642918"/>
            <a:ext cx="4673379" cy="5910681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6500826" y="3500438"/>
            <a:ext cx="20002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Всемирный</a:t>
            </a:r>
          </a:p>
          <a:p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Потоп.</a:t>
            </a:r>
          </a:p>
          <a:p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Гибель всего живого.</a:t>
            </a:r>
          </a:p>
          <a:p>
            <a:endParaRPr lang="ru-RU" sz="2400" dirty="0" smtClean="0">
              <a:effectLst>
                <a:glow rad="101600">
                  <a:srgbClr val="FFFFCC">
                    <a:alpha val="60000"/>
                  </a:srgbClr>
                </a:glow>
              </a:effectLst>
            </a:endParaRPr>
          </a:p>
          <a:p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Гравюра Гюстава </a:t>
            </a:r>
            <a:r>
              <a:rPr lang="ru-RU" sz="2400" dirty="0" err="1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Доре</a:t>
            </a:r>
            <a:endParaRPr lang="ru-RU" sz="2400" dirty="0" smtClean="0">
              <a:effectLst>
                <a:glow rad="101600">
                  <a:srgbClr val="FFFFCC">
                    <a:alpha val="60000"/>
                  </a:srgbClr>
                </a:glow>
              </a:effectLst>
            </a:endParaRPr>
          </a:p>
          <a:p>
            <a:endParaRPr lang="ru-RU" sz="2400" dirty="0">
              <a:effectLst>
                <a:glow rad="101600">
                  <a:srgbClr val="FFFFCC">
                    <a:alpha val="60000"/>
                  </a:srgb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Исторические факты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324000" y="3636000"/>
            <a:ext cx="4140000" cy="2952000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Подумай!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7" name="Капля 6"/>
          <p:cNvSpPr/>
          <p:nvPr/>
        </p:nvSpPr>
        <p:spPr>
          <a:xfrm flipV="1">
            <a:off x="324000" y="571480"/>
            <a:ext cx="4140000" cy="2988000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8" name="Капля 7"/>
          <p:cNvSpPr/>
          <p:nvPr/>
        </p:nvSpPr>
        <p:spPr>
          <a:xfrm flipH="1" flipV="1">
            <a:off x="4644000" y="571480"/>
            <a:ext cx="4140000" cy="2988000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9" name="Капля 8"/>
          <p:cNvSpPr/>
          <p:nvPr/>
        </p:nvSpPr>
        <p:spPr>
          <a:xfrm flipH="1">
            <a:off x="4643438" y="3636000"/>
            <a:ext cx="4140000" cy="2952000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2000" y="1332000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Какую часть поверхности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нашей планеты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занимает вода –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более 1/3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или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более 2/3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?</a:t>
            </a:r>
            <a:endParaRPr lang="ru-RU" sz="24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4000" y="1332000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За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каждые сутки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на побережьях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Черного моря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вода продвигалась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на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100 м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или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на 400 м </a:t>
            </a:r>
            <a:r>
              <a:rPr lang="ru-RU" sz="2400" dirty="0" smtClean="0">
                <a:effectLst>
                  <a:glow rad="101600">
                    <a:srgbClr val="FFFFCC">
                      <a:alpha val="60000"/>
                    </a:srgbClr>
                  </a:glow>
                </a:effectLst>
              </a:rPr>
              <a:t>?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4348" y="3996000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 Закупоривание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русла реки внутренним, вновь образующимся льдом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называется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зажором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или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затором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?</a:t>
            </a:r>
            <a:endParaRPr lang="ru-RU" sz="24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4000" y="3960000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После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землетрясений п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о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числу человеческих жертв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наводнения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занимают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второе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,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третье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или </a:t>
            </a:r>
            <a:r>
              <a:rPr lang="ru-RU" sz="240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четвертое  место </a:t>
            </a:r>
            <a:r>
              <a:rPr lang="ru-RU" sz="24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?.</a:t>
            </a:r>
            <a:endParaRPr lang="ru-RU" sz="24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714744" y="6215082"/>
            <a:ext cx="1643074" cy="500066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ответы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Загнутый угол 15"/>
          <p:cNvSpPr/>
          <p:nvPr/>
        </p:nvSpPr>
        <p:spPr>
          <a:xfrm>
            <a:off x="2643174" y="857232"/>
            <a:ext cx="3786214" cy="5286412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ОТВЕТЫ: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Более 2/3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На 400 м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Зажором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Второе </a:t>
            </a:r>
          </a:p>
          <a:p>
            <a:pPr marL="457200" indent="-457200">
              <a:buAutoNum type="arabicPeriod"/>
            </a:pP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7143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215338" y="57148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4282" y="392906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215338" y="36433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4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3786214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1934" y="785794"/>
            <a:ext cx="50720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dirty="0" smtClean="0">
                <a:solidFill>
                  <a:srgbClr val="0070C0"/>
                </a:solidFill>
              </a:rPr>
              <a:t>Дайте определение наводнению. 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solidFill>
                  <a:srgbClr val="0070C0"/>
                </a:solidFill>
              </a:rPr>
              <a:t>Перечислите основные виды наводнений. 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solidFill>
                  <a:srgbClr val="0070C0"/>
                </a:solidFill>
              </a:rPr>
              <a:t>Перечислите природные явления гидрологического происхождения, которые могут вызвать наводнения. </a:t>
            </a:r>
          </a:p>
          <a:p>
            <a:pPr marL="457200" lvl="0" indent="-457200">
              <a:buAutoNum type="arabicPeriod"/>
            </a:pPr>
            <a:r>
              <a:rPr lang="ru-RU" sz="2400" dirty="0" smtClean="0">
                <a:solidFill>
                  <a:srgbClr val="0070C0"/>
                </a:solidFill>
              </a:rPr>
              <a:t>В дневнике безопасности приведите примеры наводнений, которые имели место на территории России по различным причинам (половодье, паводок, нагонные ветры). Укажите их последствия и мероприятия по защите населения. 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14" y="1500174"/>
            <a:ext cx="2484800" cy="228601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Вопросы и задания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Выпавшие осадки питают влагой все живое и подпитывают ручьи и реки, которые несут свои воды в Мировой океан, замыкая круговорот воды. </a:t>
            </a:r>
            <a:br>
              <a:rPr lang="ru-RU" sz="2400" dirty="0" smtClean="0">
                <a:solidFill>
                  <a:srgbClr val="0070C0"/>
                </a:solidFill>
              </a:rPr>
            </a:br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ru-RU" sz="2400" dirty="0" smtClean="0">
                <a:solidFill>
                  <a:srgbClr val="0070C0"/>
                </a:solidFill>
              </a:rPr>
              <a:t>В процессе круговорота воды в природе могут возникнуть опасные явления гидрологического характера. Наиболее распространенными и часто повторяющимися являются </a:t>
            </a:r>
            <a:r>
              <a:rPr lang="ru-RU" sz="2400" b="1" i="1" dirty="0" smtClean="0">
                <a:solidFill>
                  <a:srgbClr val="FF0000"/>
                </a:solidFill>
              </a:rPr>
              <a:t>наводнения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4" name="Рисунок 3" descr="WATER_CYCLE_ILLUSTRATION_(WEB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571612"/>
            <a:ext cx="3039915" cy="214314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Круговорот воды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По данным МЧС России, наводнения по повторяемости, площади распространения, суммарному среднегодовому ущербу занимают первое место в России среди известных стихийных бедствий. По числу человеческих жертв они занимают второе место после землетрясений. 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На территории России наводнения  угрожают почти 40 городам и нескольким тысячам других населенных пунктов.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Статистика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1253986343_image_232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643050"/>
            <a:ext cx="2857500" cy="195262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Повторяемость наводнений в среднем колеблется от одного раза в 5-10 лет до одного раза в 15-20 лет. Но есть города, где наводнения наблюдаются один раз в 2-3 года (Уфа, Орск, Курск и ряд других). 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571612"/>
            <a:ext cx="2857500" cy="214312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Повторяемость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Наводнение </a:t>
            </a:r>
            <a:r>
              <a:rPr lang="ru-RU" sz="2400" dirty="0" smtClean="0">
                <a:solidFill>
                  <a:srgbClr val="0070C0"/>
                </a:solidFill>
              </a:rPr>
              <a:t>- это значительное затопление местности в результате подъема уровня воды в реке, озере, водохранилище или море, наносящее материальный ущерб экономике, социальной сфере и природной среде.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Наводнение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90_hongshui18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714488"/>
            <a:ext cx="2857500" cy="1905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Возникают наводнения вследствие обильного и сосредоточенного притока воды при таянии снега и ледников, длительного выпадения интенсивных дождей в бассейнах рек, загромождения русел рек тающим льдом (</a:t>
            </a:r>
            <a:r>
              <a:rPr lang="ru-RU" sz="2400" b="1" i="1" dirty="0" smtClean="0">
                <a:solidFill>
                  <a:srgbClr val="0070C0"/>
                </a:solidFill>
              </a:rPr>
              <a:t>заторов</a:t>
            </a:r>
            <a:r>
              <a:rPr lang="ru-RU" sz="2400" dirty="0" smtClean="0">
                <a:solidFill>
                  <a:srgbClr val="0070C0"/>
                </a:solidFill>
              </a:rPr>
              <a:t>) или закупоривания русла реки внутренним, вновь образующимся льдом (</a:t>
            </a:r>
            <a:r>
              <a:rPr lang="ru-RU" sz="2400" b="1" i="1" dirty="0" smtClean="0">
                <a:solidFill>
                  <a:srgbClr val="0070C0"/>
                </a:solidFill>
              </a:rPr>
              <a:t>зажор</a:t>
            </a:r>
            <a:r>
              <a:rPr lang="ru-RU" sz="2400" dirty="0" smtClean="0">
                <a:solidFill>
                  <a:srgbClr val="0070C0"/>
                </a:solidFill>
              </a:rPr>
              <a:t>), нагона воды ветром в морских устьях рек.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Причина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6" name="Рисунок 5" descr="News%20picture.jpg"/>
          <p:cNvPicPr>
            <a:picLocks noChangeAspect="1"/>
          </p:cNvPicPr>
          <p:nvPr/>
        </p:nvPicPr>
        <p:blipFill>
          <a:blip r:embed="rId2">
            <a:lum bright="14000" contrast="15000"/>
          </a:blip>
          <a:stretch>
            <a:fillRect/>
          </a:stretch>
        </p:blipFill>
        <p:spPr>
          <a:xfrm>
            <a:off x="857224" y="1500174"/>
            <a:ext cx="3123169" cy="2071702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Затопление водой местности, которое не сопровождается ущербом окружающей среде, называется разливом реки, озера или водохранилища. 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st_110_dnestr_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7" y="1428736"/>
            <a:ext cx="3090109" cy="221457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Разлив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214282" y="972000"/>
            <a:ext cx="4286280" cy="3643338"/>
          </a:xfrm>
          <a:prstGeom prst="teardrop">
            <a:avLst/>
          </a:prstGeom>
          <a:gradFill flip="none" rotWithShape="1">
            <a:gsLst>
              <a:gs pos="0">
                <a:schemeClr val="bg1"/>
              </a:gs>
              <a:gs pos="39999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785794"/>
            <a:ext cx="4357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Наводнения могут быть вызваны различными причинами, связанными с особенностями речного стока воды и его изменениями в различное время года. На сток воды в реках оказывают влияние таяние снега и льда, ливневые осадки и нагонный ветер в устьях рек. 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В зависимости от этих причин различают несколько видов наводнений. 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sea_i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7" y="1428736"/>
            <a:ext cx="3107553" cy="2071702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Таяние снега и льда</a:t>
            </a:r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1272</Words>
  <PresentationFormat>Экран (4:3)</PresentationFormat>
  <Paragraphs>82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svg</cp:lastModifiedBy>
  <cp:revision>53</cp:revision>
  <dcterms:modified xsi:type="dcterms:W3CDTF">2011-11-26T05:29:40Z</dcterms:modified>
</cp:coreProperties>
</file>