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0" r:id="rId4"/>
    <p:sldId id="266" r:id="rId5"/>
    <p:sldId id="267" r:id="rId6"/>
    <p:sldId id="268" r:id="rId7"/>
    <p:sldId id="269" r:id="rId8"/>
    <p:sldId id="271" r:id="rId9"/>
    <p:sldId id="277" r:id="rId10"/>
    <p:sldId id="278" r:id="rId11"/>
    <p:sldId id="279" r:id="rId12"/>
    <p:sldId id="280" r:id="rId13"/>
    <p:sldId id="272" r:id="rId14"/>
    <p:sldId id="273" r:id="rId15"/>
    <p:sldId id="258" r:id="rId16"/>
    <p:sldId id="274" r:id="rId17"/>
    <p:sldId id="275" r:id="rId18"/>
    <p:sldId id="276" r:id="rId19"/>
    <p:sldId id="259" r:id="rId20"/>
    <p:sldId id="260" r:id="rId21"/>
    <p:sldId id="261" r:id="rId22"/>
    <p:sldId id="262" r:id="rId23"/>
    <p:sldId id="263" r:id="rId24"/>
    <p:sldId id="281"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B9DC"/>
    <a:srgbClr val="FCE0B6"/>
    <a:srgbClr val="FF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17"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8" name="Номер слайда 7"/>
          <p:cNvSpPr>
            <a:spLocks noGrp="1"/>
          </p:cNvSpPr>
          <p:nvPr>
            <p:ph type="sldNum" sz="quarter" idx="11"/>
          </p:nvPr>
        </p:nvSpPr>
        <p:spPr/>
        <p:txBody>
          <a:bodyPr/>
          <a:lstStyle/>
          <a:p>
            <a:fld id="{5C912760-C705-428A-81C1-0C46B9B16AEE}" type="slidenum">
              <a:rPr lang="ru-RU" smtClean="0"/>
              <a:pPr/>
              <a:t>‹#›</a:t>
            </a:fld>
            <a:endParaRPr lang="ru-RU" dirty="0"/>
          </a:p>
        </p:txBody>
      </p:sp>
      <p:sp>
        <p:nvSpPr>
          <p:cNvPr id="9" name="Нижний колонтитул 8"/>
          <p:cNvSpPr>
            <a:spLocks noGrp="1"/>
          </p:cNvSpPr>
          <p:nvPr>
            <p:ph type="ftr" sz="quarter" idx="12"/>
          </p:nvPr>
        </p:nvSpPr>
        <p:spPr/>
        <p:txBody>
          <a:bodyPr/>
          <a:lstStyle/>
          <a:p>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A1E4114-3516-459A-BA85-C3FFA1888A3A}" type="datetimeFigureOut">
              <a:rPr lang="ru-RU" smtClean="0"/>
              <a:pPr/>
              <a:t>12.11.2011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156448" y="6422064"/>
            <a:ext cx="762000" cy="365125"/>
          </a:xfrm>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EA1E4114-3516-459A-BA85-C3FFA1888A3A}" type="datetimeFigureOut">
              <a:rPr lang="ru-RU" smtClean="0"/>
              <a:pPr/>
              <a:t>12.11.2011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5C912760-C705-428A-81C1-0C46B9B16AEE}" type="slidenum">
              <a:rPr lang="ru-RU" smtClean="0"/>
              <a:pPr/>
              <a:t>‹#›</a:t>
            </a:fld>
            <a:endParaRPr lang="ru-RU" dirty="0"/>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solidFill>
          <a:schemeClr val="accent2">
            <a:lumMod val="40000"/>
            <a:lumOff val="60000"/>
          </a:schemeClr>
        </a:solidFill>
        <a:effectLst/>
      </p:bgPr>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dirty="0"/>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dirty="0"/>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A1E4114-3516-459A-BA85-C3FFA1888A3A}" type="datetimeFigureOut">
              <a:rPr lang="ru-RU" smtClean="0"/>
              <a:pPr/>
              <a:t>12.11.2011</a:t>
            </a:fld>
            <a:endParaRPr lang="ru-RU" dirty="0"/>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dirty="0"/>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C912760-C705-428A-81C1-0C46B9B16AEE}"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6429396"/>
            <a:ext cx="9144000" cy="428604"/>
          </a:xfrm>
        </p:spPr>
        <p:txBody>
          <a:bodyPr>
            <a:normAutofit/>
          </a:bodyPr>
          <a:lstStyle/>
          <a:p>
            <a:r>
              <a:rPr lang="ru-RU" sz="1600" dirty="0" smtClean="0">
                <a:solidFill>
                  <a:schemeClr val="accent6">
                    <a:lumMod val="40000"/>
                    <a:lumOff val="60000"/>
                  </a:schemeClr>
                </a:solidFill>
              </a:rPr>
              <a:t>Морозова Анастасия, Мартынюк Марина, Сенин В.Г., МОУ «СОШ №4», г.Корсаков </a:t>
            </a:r>
            <a:endParaRPr lang="ru-RU" sz="1600" dirty="0">
              <a:solidFill>
                <a:schemeClr val="accent6">
                  <a:lumMod val="40000"/>
                  <a:lumOff val="60000"/>
                </a:schemeClr>
              </a:solidFill>
            </a:endParaRPr>
          </a:p>
        </p:txBody>
      </p:sp>
      <p:sp>
        <p:nvSpPr>
          <p:cNvPr id="5" name="Заголовок 4"/>
          <p:cNvSpPr>
            <a:spLocks noGrp="1"/>
          </p:cNvSpPr>
          <p:nvPr>
            <p:ph type="ctrTitle"/>
          </p:nvPr>
        </p:nvSpPr>
        <p:spPr>
          <a:xfrm>
            <a:off x="2071670" y="714356"/>
            <a:ext cx="6480048" cy="928694"/>
          </a:xfrm>
        </p:spPr>
        <p:txBody>
          <a:bodyPr>
            <a:noAutofit/>
          </a:bodyPr>
          <a:lstStyle/>
          <a:p>
            <a:pPr algn="l"/>
            <a:r>
              <a:rPr lang="ru-RU" sz="8000" cap="none"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latin typeface="Impact" pitchFamily="34" charset="0"/>
              </a:rPr>
              <a:t>СМЕРЧИ</a:t>
            </a:r>
            <a:endParaRPr lang="ru-RU" sz="8000" cap="none"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latin typeface="Impact" pitchFamily="34" charset="0"/>
            </a:endParaRPr>
          </a:p>
        </p:txBody>
      </p:sp>
      <p:pic>
        <p:nvPicPr>
          <p:cNvPr id="6" name="Рисунок 5" descr="Рисунок1.JPG"/>
          <p:cNvPicPr>
            <a:picLocks noChangeAspect="1"/>
          </p:cNvPicPr>
          <p:nvPr/>
        </p:nvPicPr>
        <p:blipFill>
          <a:blip r:embed="rId2"/>
          <a:stretch>
            <a:fillRect/>
          </a:stretch>
        </p:blipFill>
        <p:spPr>
          <a:xfrm>
            <a:off x="1142976" y="2000240"/>
            <a:ext cx="4520324" cy="314327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4357718" cy="4524315"/>
          </a:xfrm>
          <a:prstGeom prst="rect">
            <a:avLst/>
          </a:prstGeom>
          <a:noFill/>
        </p:spPr>
        <p:txBody>
          <a:bodyPr wrap="square" rtlCol="0">
            <a:spAutoFit/>
          </a:bodyPr>
          <a:lstStyle/>
          <a:p>
            <a:r>
              <a:rPr lang="ru-RU" sz="2400" b="1" i="1" dirty="0" smtClean="0">
                <a:solidFill>
                  <a:srgbClr val="FF0000"/>
                </a:solidFill>
              </a:rPr>
              <a:t>Расплывчатые</a:t>
            </a:r>
          </a:p>
          <a:p>
            <a:r>
              <a:rPr lang="ru-RU" sz="2400" dirty="0" smtClean="0">
                <a:solidFill>
                  <a:srgbClr val="002060"/>
                </a:solidFill>
              </a:rPr>
              <a:t>Выглядят как лохматые, вращающиеся, достигающие земли облака. Иногда диаметр такого смерча даже превосходит его высоту. Все воронки большого диаметра (более 0,5 км) являются расплывчатыми. Обычно это очень мощные вихри, часто составные.</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Классификация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5" name="Рисунок 4" descr="Рисунок10.jpg"/>
          <p:cNvPicPr>
            <a:picLocks noChangeAspect="1"/>
          </p:cNvPicPr>
          <p:nvPr/>
        </p:nvPicPr>
        <p:blipFill>
          <a:blip r:embed="rId2"/>
          <a:stretch>
            <a:fillRect/>
          </a:stretch>
        </p:blipFill>
        <p:spPr>
          <a:xfrm>
            <a:off x="4786314" y="1142984"/>
            <a:ext cx="3913560" cy="257176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3571900" cy="5632311"/>
          </a:xfrm>
          <a:prstGeom prst="rect">
            <a:avLst/>
          </a:prstGeom>
          <a:noFill/>
        </p:spPr>
        <p:txBody>
          <a:bodyPr wrap="square" rtlCol="0">
            <a:spAutoFit/>
          </a:bodyPr>
          <a:lstStyle/>
          <a:p>
            <a:r>
              <a:rPr lang="ru-RU" sz="2400" b="1" i="1" dirty="0" smtClean="0">
                <a:solidFill>
                  <a:srgbClr val="FF0000"/>
                </a:solidFill>
              </a:rPr>
              <a:t>Составные</a:t>
            </a:r>
            <a:endParaRPr lang="ru-RU" sz="2400" i="1" dirty="0" smtClean="0">
              <a:solidFill>
                <a:srgbClr val="FF0000"/>
              </a:solidFill>
            </a:endParaRPr>
          </a:p>
          <a:p>
            <a:r>
              <a:rPr lang="ru-RU" sz="2400" dirty="0" smtClean="0">
                <a:solidFill>
                  <a:srgbClr val="002060"/>
                </a:solidFill>
              </a:rPr>
              <a:t>Могут состоять из двух и более отдельных тромбов вокруг главного центрального смерча. Подобные торнадо могут быть практически любой мощности, однако, чаще всего это очень мощные смерчи. Они наносят значительный ущерб на обширных территориях.</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Классификация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5" name="Рисунок 4" descr="Рисунок11.jpg"/>
          <p:cNvPicPr>
            <a:picLocks noChangeAspect="1"/>
          </p:cNvPicPr>
          <p:nvPr/>
        </p:nvPicPr>
        <p:blipFill>
          <a:blip r:embed="rId2"/>
          <a:stretch>
            <a:fillRect/>
          </a:stretch>
        </p:blipFill>
        <p:spPr>
          <a:xfrm>
            <a:off x="4000496" y="1142984"/>
            <a:ext cx="4286250" cy="23241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4357718" cy="5262979"/>
          </a:xfrm>
          <a:prstGeom prst="rect">
            <a:avLst/>
          </a:prstGeom>
          <a:noFill/>
        </p:spPr>
        <p:txBody>
          <a:bodyPr wrap="square" rtlCol="0">
            <a:spAutoFit/>
          </a:bodyPr>
          <a:lstStyle/>
          <a:p>
            <a:r>
              <a:rPr lang="ru-RU" sz="2400" b="1" i="1" dirty="0" smtClean="0">
                <a:solidFill>
                  <a:srgbClr val="FF0000"/>
                </a:solidFill>
              </a:rPr>
              <a:t>Огненный смерч</a:t>
            </a:r>
            <a:endParaRPr lang="ru-RU" sz="2400" i="1" dirty="0" smtClean="0">
              <a:solidFill>
                <a:srgbClr val="FF0000"/>
              </a:solidFill>
            </a:endParaRPr>
          </a:p>
          <a:p>
            <a:r>
              <a:rPr lang="ru-RU" sz="2400" dirty="0" smtClean="0">
                <a:solidFill>
                  <a:srgbClr val="002060"/>
                </a:solidFill>
              </a:rPr>
              <a:t>Это обычные смерчи, порождаемые облаком, образованным в результате сильного пожара или извержения вулкана. Именно такие смерчи впервые были искусственно созданы человеком (опыты Дж. </a:t>
            </a:r>
            <a:r>
              <a:rPr lang="ru-RU" sz="2400" dirty="0" err="1" smtClean="0">
                <a:solidFill>
                  <a:srgbClr val="002060"/>
                </a:solidFill>
              </a:rPr>
              <a:t>Дессена</a:t>
            </a:r>
            <a:r>
              <a:rPr lang="ru-RU" sz="2400" dirty="0" smtClean="0">
                <a:solidFill>
                  <a:srgbClr val="002060"/>
                </a:solidFill>
              </a:rPr>
              <a:t> (</a:t>
            </a:r>
            <a:r>
              <a:rPr lang="ru-RU" sz="2400" dirty="0" err="1" smtClean="0">
                <a:solidFill>
                  <a:srgbClr val="002060"/>
                </a:solidFill>
              </a:rPr>
              <a:t>Dessens</a:t>
            </a:r>
            <a:r>
              <a:rPr lang="ru-RU" sz="2400" dirty="0" smtClean="0">
                <a:solidFill>
                  <a:srgbClr val="002060"/>
                </a:solidFill>
              </a:rPr>
              <a:t>, 1962) в Сахаре, которые продолжались в 1960—1962 гг.).</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Классификация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5" name="Рисунок 4" descr="Рисунок12.jpg"/>
          <p:cNvPicPr>
            <a:picLocks noChangeAspect="1"/>
          </p:cNvPicPr>
          <p:nvPr/>
        </p:nvPicPr>
        <p:blipFill>
          <a:blip r:embed="rId2"/>
          <a:stretch>
            <a:fillRect/>
          </a:stretch>
        </p:blipFill>
        <p:spPr>
          <a:xfrm>
            <a:off x="4857752" y="1142984"/>
            <a:ext cx="3638550" cy="47625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5000636"/>
            <a:ext cx="8715436" cy="1569660"/>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Время образования вихря исчисляется обычно минутами. Общее время существования смерча исчисляется также минутами, но иногда и часами. </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Время существования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5" name="Рисунок 4" descr="Рисунок13.jpg"/>
          <p:cNvPicPr>
            <a:picLocks noChangeAspect="1"/>
          </p:cNvPicPr>
          <p:nvPr/>
        </p:nvPicPr>
        <p:blipFill>
          <a:blip r:embed="rId2"/>
          <a:stretch>
            <a:fillRect/>
          </a:stretch>
        </p:blipFill>
        <p:spPr>
          <a:xfrm>
            <a:off x="2000232" y="1071546"/>
            <a:ext cx="4762500" cy="356235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642918"/>
            <a:ext cx="5214974" cy="4893647"/>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Общая длина пути смерча может составлять сотни метров и доходить до сотен километров. Средняя ширина зоны разрушений составляет 300-500 м. </a:t>
            </a:r>
            <a:br>
              <a:rPr lang="ru-RU" sz="2400" dirty="0" smtClean="0">
                <a:solidFill>
                  <a:srgbClr val="002060"/>
                </a:solidFill>
                <a:effectLst>
                  <a:glow rad="101600">
                    <a:schemeClr val="accent2">
                      <a:lumMod val="20000"/>
                      <a:lumOff val="80000"/>
                      <a:alpha val="60000"/>
                    </a:schemeClr>
                  </a:glow>
                </a:effectLst>
              </a:rPr>
            </a:br>
            <a:r>
              <a:rPr lang="ru-RU" sz="2400" dirty="0" smtClean="0">
                <a:solidFill>
                  <a:srgbClr val="002060"/>
                </a:solidFill>
                <a:effectLst>
                  <a:glow rad="101600">
                    <a:schemeClr val="accent2">
                      <a:lumMod val="20000"/>
                      <a:lumOff val="80000"/>
                      <a:alpha val="60000"/>
                    </a:schemeClr>
                  </a:glow>
                </a:effectLst>
              </a:rPr>
              <a:t/>
            </a:r>
            <a:br>
              <a:rPr lang="ru-RU" sz="2400" dirty="0" smtClean="0">
                <a:solidFill>
                  <a:srgbClr val="002060"/>
                </a:solidFill>
                <a:effectLst>
                  <a:glow rad="101600">
                    <a:schemeClr val="accent2">
                      <a:lumMod val="20000"/>
                      <a:lumOff val="80000"/>
                      <a:alpha val="60000"/>
                    </a:schemeClr>
                  </a:glow>
                </a:effectLst>
              </a:rPr>
            </a:br>
            <a:r>
              <a:rPr lang="ru-RU" sz="2400" dirty="0" smtClean="0">
                <a:solidFill>
                  <a:srgbClr val="002060"/>
                </a:solidFill>
                <a:effectLst>
                  <a:glow rad="101600">
                    <a:schemeClr val="accent2">
                      <a:lumMod val="20000"/>
                      <a:lumOff val="80000"/>
                      <a:alpha val="60000"/>
                    </a:schemeClr>
                  </a:glow>
                </a:effectLst>
              </a:rPr>
              <a:t>Так, в июле 1984 г. смерч, зародившийся на северо-западе Москвы, прошел почти до Вологды (в общей сложности 300 км). Ширина пути разрушений достигала при этом 300-500 м. </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Путь смерча</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5" name="Рисунок 4" descr="Рисунок14.JPG"/>
          <p:cNvPicPr>
            <a:picLocks noChangeAspect="1"/>
          </p:cNvPicPr>
          <p:nvPr/>
        </p:nvPicPr>
        <p:blipFill>
          <a:blip r:embed="rId2"/>
          <a:stretch>
            <a:fillRect/>
          </a:stretch>
        </p:blipFill>
        <p:spPr>
          <a:xfrm>
            <a:off x="5429256" y="785794"/>
            <a:ext cx="3486150" cy="428625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Запомни !</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9" name="TextBox 8"/>
          <p:cNvSpPr txBox="1"/>
          <p:nvPr/>
        </p:nvSpPr>
        <p:spPr>
          <a:xfrm>
            <a:off x="214282" y="642918"/>
            <a:ext cx="4286280" cy="4893647"/>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Смерч образуется во время сильной грозы, когда тёплый восходящий поток воздуха сталкивается с нисходящим холодным. Потоки воздуха начинают закручиваться вокруг друг друга, и образуется воронка смерча – вращающийся столб воздуха шириной до 1,5 км. Скорость ветра внутри торнадо достигает 480 км/ч.</a:t>
            </a:r>
            <a:endParaRPr lang="ru-RU" sz="2400" dirty="0">
              <a:solidFill>
                <a:srgbClr val="002060"/>
              </a:solidFill>
              <a:effectLst>
                <a:glow rad="101600">
                  <a:schemeClr val="accent2">
                    <a:lumMod val="20000"/>
                    <a:lumOff val="80000"/>
                    <a:alpha val="60000"/>
                  </a:schemeClr>
                </a:glow>
              </a:effectLst>
            </a:endParaRPr>
          </a:p>
        </p:txBody>
      </p:sp>
      <p:pic>
        <p:nvPicPr>
          <p:cNvPr id="5" name="Рисунок 4" descr="Рисунок15.JPG"/>
          <p:cNvPicPr>
            <a:picLocks noChangeAspect="1"/>
          </p:cNvPicPr>
          <p:nvPr/>
        </p:nvPicPr>
        <p:blipFill>
          <a:blip r:embed="rId2"/>
          <a:stretch>
            <a:fillRect/>
          </a:stretch>
        </p:blipFill>
        <p:spPr>
          <a:xfrm>
            <a:off x="4572000" y="857232"/>
            <a:ext cx="4371579" cy="292895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Разрушительность</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9" name="TextBox 8"/>
          <p:cNvSpPr txBox="1"/>
          <p:nvPr/>
        </p:nvSpPr>
        <p:spPr>
          <a:xfrm>
            <a:off x="214282" y="4929198"/>
            <a:ext cx="8715436" cy="1200329"/>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Смерч разрушает жилые и производственные здания, рвет линии электроснабжения и связи, выводит из строя технику, нередко приводит к человеческим жертвам. </a:t>
            </a:r>
            <a:endParaRPr lang="ru-RU" sz="2400" dirty="0">
              <a:solidFill>
                <a:srgbClr val="002060"/>
              </a:solidFill>
              <a:effectLst>
                <a:glow rad="101600">
                  <a:schemeClr val="accent2">
                    <a:lumMod val="20000"/>
                    <a:lumOff val="80000"/>
                    <a:alpha val="60000"/>
                  </a:schemeClr>
                </a:glow>
              </a:effectLst>
            </a:endParaRPr>
          </a:p>
        </p:txBody>
      </p:sp>
      <p:pic>
        <p:nvPicPr>
          <p:cNvPr id="7" name="Рисунок 6" descr="Рисунок16.jpg"/>
          <p:cNvPicPr>
            <a:picLocks noChangeAspect="1"/>
          </p:cNvPicPr>
          <p:nvPr/>
        </p:nvPicPr>
        <p:blipFill>
          <a:blip r:embed="rId2"/>
          <a:stretch>
            <a:fillRect/>
          </a:stretch>
        </p:blipFill>
        <p:spPr>
          <a:xfrm>
            <a:off x="1928794" y="714356"/>
            <a:ext cx="5072098" cy="410696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Шкала разрушений</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graphicFrame>
        <p:nvGraphicFramePr>
          <p:cNvPr id="5" name="Таблица 4"/>
          <p:cNvGraphicFramePr>
            <a:graphicFrameLocks noGrp="1"/>
          </p:cNvGraphicFramePr>
          <p:nvPr/>
        </p:nvGraphicFramePr>
        <p:xfrm>
          <a:off x="214281" y="714356"/>
          <a:ext cx="8715437" cy="3931920"/>
        </p:xfrm>
        <a:graphic>
          <a:graphicData uri="http://schemas.openxmlformats.org/drawingml/2006/table">
            <a:tbl>
              <a:tblPr firstRow="1" bandRow="1">
                <a:tableStyleId>{5C22544A-7EE6-4342-B048-85BDC9FD1C3A}</a:tableStyleId>
              </a:tblPr>
              <a:tblGrid>
                <a:gridCol w="857257"/>
                <a:gridCol w="1285884"/>
                <a:gridCol w="6572296"/>
              </a:tblGrid>
              <a:tr h="370840">
                <a:tc>
                  <a:txBody>
                    <a:bodyPr/>
                    <a:lstStyle/>
                    <a:p>
                      <a:pPr algn="ctr"/>
                      <a:r>
                        <a:rPr lang="ru-RU" dirty="0" smtClean="0"/>
                        <a:t>класс</a:t>
                      </a:r>
                      <a:endParaRPr lang="ru-RU" dirty="0"/>
                    </a:p>
                  </a:txBody>
                  <a:tcPr/>
                </a:tc>
                <a:tc>
                  <a:txBody>
                    <a:bodyPr/>
                    <a:lstStyle/>
                    <a:p>
                      <a:pPr algn="ctr"/>
                      <a:r>
                        <a:rPr lang="ru-RU" dirty="0" smtClean="0"/>
                        <a:t>Скорость ветра (м/с)</a:t>
                      </a:r>
                      <a:endParaRPr lang="ru-RU" dirty="0"/>
                    </a:p>
                  </a:txBody>
                  <a:tcPr/>
                </a:tc>
                <a:tc>
                  <a:txBody>
                    <a:bodyPr/>
                    <a:lstStyle/>
                    <a:p>
                      <a:pPr algn="ctr"/>
                      <a:r>
                        <a:rPr lang="ru-RU" dirty="0" smtClean="0"/>
                        <a:t>Повреждения, причиненные смерчем</a:t>
                      </a:r>
                      <a:endParaRPr lang="ru-RU" dirty="0"/>
                    </a:p>
                  </a:txBody>
                  <a:tcPr/>
                </a:tc>
              </a:tr>
              <a:tr h="370840">
                <a:tc>
                  <a:txBody>
                    <a:bodyPr/>
                    <a:lstStyle/>
                    <a:p>
                      <a:pPr algn="ctr"/>
                      <a:r>
                        <a:rPr lang="ru-RU" sz="2000" dirty="0" smtClean="0"/>
                        <a:t>1</a:t>
                      </a:r>
                      <a:endParaRPr lang="ru-RU" sz="2000" dirty="0"/>
                    </a:p>
                  </a:txBody>
                  <a:tcPr/>
                </a:tc>
                <a:tc>
                  <a:txBody>
                    <a:bodyPr/>
                    <a:lstStyle/>
                    <a:p>
                      <a:pPr algn="ctr"/>
                      <a:r>
                        <a:rPr lang="ru-RU" sz="2000" dirty="0" smtClean="0"/>
                        <a:t>18</a:t>
                      </a:r>
                      <a:endParaRPr lang="ru-RU" sz="2000" dirty="0"/>
                    </a:p>
                  </a:txBody>
                  <a:tcPr/>
                </a:tc>
                <a:tc>
                  <a:txBody>
                    <a:bodyPr/>
                    <a:lstStyle/>
                    <a:p>
                      <a:r>
                        <a:rPr lang="ru-RU" dirty="0" smtClean="0"/>
                        <a:t>Слабые разрушения: небольшие повреждения антенн, повалены деревья с неглубокими корнями</a:t>
                      </a:r>
                      <a:endParaRPr lang="ru-RU" dirty="0"/>
                    </a:p>
                  </a:txBody>
                  <a:tcPr/>
                </a:tc>
              </a:tr>
              <a:tr h="370840">
                <a:tc>
                  <a:txBody>
                    <a:bodyPr/>
                    <a:lstStyle/>
                    <a:p>
                      <a:pPr algn="ctr"/>
                      <a:r>
                        <a:rPr lang="ru-RU" sz="2000" dirty="0" smtClean="0"/>
                        <a:t>2</a:t>
                      </a:r>
                      <a:endParaRPr lang="ru-RU" sz="2000" dirty="0"/>
                    </a:p>
                  </a:txBody>
                  <a:tcPr/>
                </a:tc>
                <a:tc>
                  <a:txBody>
                    <a:bodyPr/>
                    <a:lstStyle/>
                    <a:p>
                      <a:pPr algn="ctr"/>
                      <a:r>
                        <a:rPr lang="ru-RU" sz="2000" dirty="0" smtClean="0"/>
                        <a:t>33</a:t>
                      </a:r>
                      <a:endParaRPr lang="ru-RU" sz="2000" dirty="0"/>
                    </a:p>
                  </a:txBody>
                  <a:tcPr/>
                </a:tc>
                <a:tc>
                  <a:txBody>
                    <a:bodyPr/>
                    <a:lstStyle/>
                    <a:p>
                      <a:r>
                        <a:rPr lang="ru-RU" dirty="0" smtClean="0"/>
                        <a:t>Средние повреждения (начало ураганной скорости ветра): сорваны крыши, перевернуты автоприцепы, движущиеся автомобили снесены с дороги, некоторые деревья вырваны с корнем и унесены </a:t>
                      </a:r>
                      <a:endParaRPr lang="ru-RU" dirty="0"/>
                    </a:p>
                  </a:txBody>
                  <a:tcPr/>
                </a:tc>
              </a:tr>
              <a:tr h="370840">
                <a:tc>
                  <a:txBody>
                    <a:bodyPr/>
                    <a:lstStyle/>
                    <a:p>
                      <a:pPr algn="ctr"/>
                      <a:r>
                        <a:rPr lang="ru-RU" sz="2000" dirty="0" smtClean="0"/>
                        <a:t>3</a:t>
                      </a:r>
                      <a:endParaRPr lang="ru-RU" sz="2000" dirty="0"/>
                    </a:p>
                  </a:txBody>
                  <a:tcPr/>
                </a:tc>
                <a:tc>
                  <a:txBody>
                    <a:bodyPr/>
                    <a:lstStyle/>
                    <a:p>
                      <a:pPr algn="ctr"/>
                      <a:r>
                        <a:rPr lang="ru-RU" sz="2000" dirty="0" smtClean="0"/>
                        <a:t>50</a:t>
                      </a:r>
                      <a:endParaRPr lang="ru-RU" sz="2000" dirty="0"/>
                    </a:p>
                  </a:txBody>
                  <a:tcPr/>
                </a:tc>
                <a:tc>
                  <a:txBody>
                    <a:bodyPr/>
                    <a:lstStyle/>
                    <a:p>
                      <a:r>
                        <a:rPr lang="ru-RU" dirty="0" smtClean="0"/>
                        <a:t>Значительные повреждения: разрушены</a:t>
                      </a:r>
                      <a:r>
                        <a:rPr lang="ru-RU" baseline="0" dirty="0" smtClean="0"/>
                        <a:t> неустойчивые здания в сельских районах, крупные деревья вырваны с корнем и унесены, опрокинуты товарные вагоны, сорваны крыши с каркасных домов</a:t>
                      </a:r>
                      <a:endParaRPr lang="ru-RU" dirty="0"/>
                    </a:p>
                  </a:txBody>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Шкала разрушений</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graphicFrame>
        <p:nvGraphicFramePr>
          <p:cNvPr id="5" name="Таблица 4"/>
          <p:cNvGraphicFramePr>
            <a:graphicFrameLocks noGrp="1"/>
          </p:cNvGraphicFramePr>
          <p:nvPr/>
        </p:nvGraphicFramePr>
        <p:xfrm>
          <a:off x="214281" y="714356"/>
          <a:ext cx="8715437" cy="4480560"/>
        </p:xfrm>
        <a:graphic>
          <a:graphicData uri="http://schemas.openxmlformats.org/drawingml/2006/table">
            <a:tbl>
              <a:tblPr firstRow="1" bandRow="1">
                <a:tableStyleId>{5C22544A-7EE6-4342-B048-85BDC9FD1C3A}</a:tableStyleId>
              </a:tblPr>
              <a:tblGrid>
                <a:gridCol w="857257"/>
                <a:gridCol w="1285884"/>
                <a:gridCol w="6572296"/>
              </a:tblGrid>
              <a:tr h="370840">
                <a:tc>
                  <a:txBody>
                    <a:bodyPr/>
                    <a:lstStyle/>
                    <a:p>
                      <a:pPr algn="ctr"/>
                      <a:r>
                        <a:rPr lang="ru-RU" dirty="0" smtClean="0"/>
                        <a:t>класс</a:t>
                      </a:r>
                      <a:endParaRPr lang="ru-RU" dirty="0"/>
                    </a:p>
                  </a:txBody>
                  <a:tcPr/>
                </a:tc>
                <a:tc>
                  <a:txBody>
                    <a:bodyPr/>
                    <a:lstStyle/>
                    <a:p>
                      <a:pPr algn="ctr"/>
                      <a:r>
                        <a:rPr lang="ru-RU" dirty="0" smtClean="0"/>
                        <a:t>Скорость ветра (м/с)</a:t>
                      </a:r>
                      <a:endParaRPr lang="ru-RU" dirty="0"/>
                    </a:p>
                  </a:txBody>
                  <a:tcPr/>
                </a:tc>
                <a:tc>
                  <a:txBody>
                    <a:bodyPr/>
                    <a:lstStyle/>
                    <a:p>
                      <a:pPr algn="ctr"/>
                      <a:r>
                        <a:rPr lang="ru-RU" dirty="0" smtClean="0"/>
                        <a:t>Повреждения, причиненные смерчем</a:t>
                      </a:r>
                      <a:endParaRPr lang="ru-RU" dirty="0"/>
                    </a:p>
                  </a:txBody>
                  <a:tcPr/>
                </a:tc>
              </a:tr>
              <a:tr h="370840">
                <a:tc>
                  <a:txBody>
                    <a:bodyPr/>
                    <a:lstStyle/>
                    <a:p>
                      <a:pPr algn="ctr"/>
                      <a:r>
                        <a:rPr lang="ru-RU" sz="2000" dirty="0" smtClean="0"/>
                        <a:t>4</a:t>
                      </a:r>
                      <a:endParaRPr lang="ru-RU" sz="2000" dirty="0"/>
                    </a:p>
                  </a:txBody>
                  <a:tcPr/>
                </a:tc>
                <a:tc>
                  <a:txBody>
                    <a:bodyPr/>
                    <a:lstStyle/>
                    <a:p>
                      <a:pPr algn="ctr"/>
                      <a:r>
                        <a:rPr lang="ru-RU" sz="2000" dirty="0" smtClean="0"/>
                        <a:t>70</a:t>
                      </a:r>
                      <a:endParaRPr lang="ru-RU" sz="2000" dirty="0"/>
                    </a:p>
                  </a:txBody>
                  <a:tcPr/>
                </a:tc>
                <a:tc>
                  <a:txBody>
                    <a:bodyPr/>
                    <a:lstStyle/>
                    <a:p>
                      <a:r>
                        <a:rPr lang="ru-RU" dirty="0" smtClean="0"/>
                        <a:t>Серьезные  повреждения: разрушена часть вертикальных стен домов, перевернуты поезда, разорваны конструкции со стальной оболочкой (типа ангаров), автомобили подбрасывались в воздух, большинство деревьев в лесу вырвано с корнем или повалено</a:t>
                      </a:r>
                      <a:endParaRPr lang="ru-RU" dirty="0"/>
                    </a:p>
                  </a:txBody>
                  <a:tcPr/>
                </a:tc>
              </a:tr>
              <a:tr h="370840">
                <a:tc>
                  <a:txBody>
                    <a:bodyPr/>
                    <a:lstStyle/>
                    <a:p>
                      <a:pPr algn="ctr"/>
                      <a:r>
                        <a:rPr lang="ru-RU" sz="2000" dirty="0" smtClean="0"/>
                        <a:t>5</a:t>
                      </a:r>
                      <a:endParaRPr lang="ru-RU" sz="2000" dirty="0"/>
                    </a:p>
                  </a:txBody>
                  <a:tcPr/>
                </a:tc>
                <a:tc>
                  <a:txBody>
                    <a:bodyPr/>
                    <a:lstStyle/>
                    <a:p>
                      <a:pPr algn="ctr"/>
                      <a:r>
                        <a:rPr lang="ru-RU" sz="2000" dirty="0" smtClean="0"/>
                        <a:t>93</a:t>
                      </a:r>
                      <a:endParaRPr lang="ru-RU" sz="2000" dirty="0"/>
                    </a:p>
                  </a:txBody>
                  <a:tcPr/>
                </a:tc>
                <a:tc>
                  <a:txBody>
                    <a:bodyPr/>
                    <a:lstStyle/>
                    <a:p>
                      <a:r>
                        <a:rPr lang="ru-RU" dirty="0" smtClean="0"/>
                        <a:t>Опустошительные повреждения: каркасы домов целиком повалены, автомобили и поезда отброшены, крупные летящие предметы</a:t>
                      </a:r>
                      <a:endParaRPr lang="ru-RU" dirty="0"/>
                    </a:p>
                  </a:txBody>
                  <a:tcPr/>
                </a:tc>
              </a:tr>
              <a:tr h="370840">
                <a:tc>
                  <a:txBody>
                    <a:bodyPr/>
                    <a:lstStyle/>
                    <a:p>
                      <a:pPr algn="ctr"/>
                      <a:r>
                        <a:rPr lang="ru-RU" sz="2000" dirty="0" smtClean="0"/>
                        <a:t>6</a:t>
                      </a:r>
                      <a:endParaRPr lang="ru-RU" sz="2000" dirty="0"/>
                    </a:p>
                  </a:txBody>
                  <a:tcPr/>
                </a:tc>
                <a:tc>
                  <a:txBody>
                    <a:bodyPr/>
                    <a:lstStyle/>
                    <a:p>
                      <a:pPr algn="ctr"/>
                      <a:r>
                        <a:rPr lang="ru-RU" sz="2000" dirty="0" smtClean="0"/>
                        <a:t>117</a:t>
                      </a:r>
                      <a:endParaRPr lang="ru-RU" sz="2000" dirty="0"/>
                    </a:p>
                  </a:txBody>
                  <a:tcPr/>
                </a:tc>
                <a:tc>
                  <a:txBody>
                    <a:bodyPr/>
                    <a:lstStyle/>
                    <a:p>
                      <a:r>
                        <a:rPr lang="ru-RU" dirty="0" smtClean="0"/>
                        <a:t>Потрясающие повреждения: каркасы домов сорваны с фундаментов, железобетонные конструкции сильно повреждены, в воздухе летают предметы размером с автомобиль</a:t>
                      </a:r>
                      <a:endParaRPr lang="ru-RU" dirty="0"/>
                    </a:p>
                  </a:txBody>
                  <a:tcPr/>
                </a:tc>
              </a:tr>
            </a:tbl>
          </a:graphicData>
        </a:graphic>
      </p:graphicFrame>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Program Files\Microsoft Office\MEDIA\CAGCAT10\j0297551.wmf"/>
          <p:cNvPicPr>
            <a:picLocks noChangeAspect="1" noChangeArrowheads="1"/>
          </p:cNvPicPr>
          <p:nvPr/>
        </p:nvPicPr>
        <p:blipFill>
          <a:blip r:embed="rId2"/>
          <a:srcRect/>
          <a:stretch>
            <a:fillRect/>
          </a:stretch>
        </p:blipFill>
        <p:spPr bwMode="auto">
          <a:xfrm>
            <a:off x="179512" y="1556792"/>
            <a:ext cx="2986537" cy="4556354"/>
          </a:xfrm>
          <a:prstGeom prst="rect">
            <a:avLst/>
          </a:prstGeom>
          <a:noFill/>
        </p:spPr>
      </p:pic>
      <p:sp>
        <p:nvSpPr>
          <p:cNvPr id="6" name="TextBox 5"/>
          <p:cNvSpPr txBox="1"/>
          <p:nvPr/>
        </p:nvSpPr>
        <p:spPr>
          <a:xfrm>
            <a:off x="3428992" y="785794"/>
            <a:ext cx="4500594" cy="4524315"/>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Для изучения смерчей с целью более точного прогнозирования этого явления метеорологи используют </a:t>
            </a:r>
            <a:r>
              <a:rPr lang="ru-RU" sz="2400" i="1" dirty="0" smtClean="0">
                <a:solidFill>
                  <a:srgbClr val="FF0000"/>
                </a:solidFill>
                <a:effectLst>
                  <a:glow rad="101600">
                    <a:schemeClr val="accent2">
                      <a:lumMod val="20000"/>
                      <a:lumOff val="80000"/>
                      <a:alpha val="60000"/>
                    </a:schemeClr>
                  </a:glow>
                </a:effectLst>
              </a:rPr>
              <a:t>зонды</a:t>
            </a:r>
            <a:r>
              <a:rPr lang="ru-RU" sz="2400" dirty="0" smtClean="0">
                <a:solidFill>
                  <a:srgbClr val="002060"/>
                </a:solidFill>
                <a:effectLst>
                  <a:glow rad="101600">
                    <a:schemeClr val="accent2">
                      <a:lumMod val="20000"/>
                      <a:lumOff val="80000"/>
                      <a:alpha val="60000"/>
                    </a:schemeClr>
                  </a:glow>
                </a:effectLst>
              </a:rPr>
              <a:t>, установленные на самолётах или на грузовиках, которые на близком расстоянии следуют за смерчами. Людей, занятых этой опасной работой, называют охотниками за смерчами.</a:t>
            </a:r>
            <a:endParaRPr lang="ru-RU" sz="2400" dirty="0">
              <a:solidFill>
                <a:srgbClr val="002060"/>
              </a:solidFill>
              <a:effectLst>
                <a:glow rad="101600">
                  <a:schemeClr val="accent2">
                    <a:lumMod val="20000"/>
                    <a:lumOff val="80000"/>
                    <a:alpha val="60000"/>
                  </a:schemeClr>
                </a:glow>
              </a:effectLst>
            </a:endParaRPr>
          </a:p>
        </p:txBody>
      </p:sp>
      <p:sp>
        <p:nvSpPr>
          <p:cNvPr id="8"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Охота за смерчами</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2000"/>
                                        <p:tgtEl>
                                          <p:spTgt spid="3075"/>
                                        </p:tgtEl>
                                      </p:cBhvr>
                                    </p:animEffect>
                                    <p:anim calcmode="lin" valueType="num">
                                      <p:cBhvr>
                                        <p:cTn id="8" dur="2000" fill="hold"/>
                                        <p:tgtEl>
                                          <p:spTgt spid="3075"/>
                                        </p:tgtEl>
                                        <p:attrNameLst>
                                          <p:attrName>style.rotation</p:attrName>
                                        </p:attrNameLst>
                                      </p:cBhvr>
                                      <p:tavLst>
                                        <p:tav tm="0">
                                          <p:val>
                                            <p:fltVal val="720"/>
                                          </p:val>
                                        </p:tav>
                                        <p:tav tm="100000">
                                          <p:val>
                                            <p:fltVal val="0"/>
                                          </p:val>
                                        </p:tav>
                                      </p:tavLst>
                                    </p:anim>
                                    <p:anim calcmode="lin" valueType="num">
                                      <p:cBhvr>
                                        <p:cTn id="9" dur="2000" fill="hold"/>
                                        <p:tgtEl>
                                          <p:spTgt spid="3075"/>
                                        </p:tgtEl>
                                        <p:attrNameLst>
                                          <p:attrName>ppt_h</p:attrName>
                                        </p:attrNameLst>
                                      </p:cBhvr>
                                      <p:tavLst>
                                        <p:tav tm="0">
                                          <p:val>
                                            <p:fltVal val="0"/>
                                          </p:val>
                                        </p:tav>
                                        <p:tav tm="100000">
                                          <p:val>
                                            <p:strVal val="#ppt_h"/>
                                          </p:val>
                                        </p:tav>
                                      </p:tavLst>
                                    </p:anim>
                                    <p:anim calcmode="lin" valueType="num">
                                      <p:cBhvr>
                                        <p:cTn id="10" dur="2000" fill="hold"/>
                                        <p:tgtEl>
                                          <p:spTgt spid="307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Смерчи</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5" name="TextBox 4"/>
          <p:cNvSpPr txBox="1"/>
          <p:nvPr/>
        </p:nvSpPr>
        <p:spPr>
          <a:xfrm>
            <a:off x="214282" y="714356"/>
            <a:ext cx="4857784" cy="4154984"/>
          </a:xfrm>
          <a:prstGeom prst="rect">
            <a:avLst/>
          </a:prstGeom>
          <a:noFill/>
        </p:spPr>
        <p:txBody>
          <a:bodyPr wrap="square" rtlCol="0">
            <a:spAutoFit/>
          </a:bodyPr>
          <a:lstStyle/>
          <a:p>
            <a:r>
              <a:rPr lang="ru-RU" sz="2400" dirty="0" smtClean="0">
                <a:solidFill>
                  <a:srgbClr val="002060"/>
                </a:solidFill>
              </a:rPr>
              <a:t>Смерчи, как ураганы и бури, относятся к метеорологическим природным явлениям и представляют серьезную опасность для жизнедеятельности человека. Они приносят значительный материальный ущерб и могут привести к человеческим жертвам. </a:t>
            </a:r>
          </a:p>
          <a:p>
            <a:endParaRPr lang="ru-RU" sz="2400" dirty="0">
              <a:solidFill>
                <a:srgbClr val="002060"/>
              </a:solidFill>
            </a:endParaRPr>
          </a:p>
        </p:txBody>
      </p:sp>
      <p:pic>
        <p:nvPicPr>
          <p:cNvPr id="7" name="Рисунок 6" descr="Рисунок2.jpg"/>
          <p:cNvPicPr>
            <a:picLocks noChangeAspect="1"/>
          </p:cNvPicPr>
          <p:nvPr/>
        </p:nvPicPr>
        <p:blipFill>
          <a:blip r:embed="rId2"/>
          <a:stretch>
            <a:fillRect/>
          </a:stretch>
        </p:blipFill>
        <p:spPr>
          <a:xfrm>
            <a:off x="4786314" y="785794"/>
            <a:ext cx="3929090" cy="5027119"/>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Рисунок17.jpg"/>
          <p:cNvPicPr>
            <a:picLocks noChangeAspect="1"/>
          </p:cNvPicPr>
          <p:nvPr/>
        </p:nvPicPr>
        <p:blipFill>
          <a:blip r:embed="rId2"/>
          <a:stretch>
            <a:fillRect/>
          </a:stretch>
        </p:blipFill>
        <p:spPr>
          <a:xfrm>
            <a:off x="3857620" y="714356"/>
            <a:ext cx="4286250" cy="3524250"/>
          </a:xfrm>
          <a:prstGeom prst="rect">
            <a:avLst/>
          </a:prstGeom>
        </p:spPr>
      </p:pic>
      <p:sp>
        <p:nvSpPr>
          <p:cNvPr id="4" name="Молния 3"/>
          <p:cNvSpPr/>
          <p:nvPr/>
        </p:nvSpPr>
        <p:spPr>
          <a:xfrm>
            <a:off x="3571868" y="214290"/>
            <a:ext cx="2232248" cy="1656184"/>
          </a:xfrm>
          <a:prstGeom prst="lightningBol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a:p>
        </p:txBody>
      </p:sp>
      <p:sp>
        <p:nvSpPr>
          <p:cNvPr id="6"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Аллея торнадо</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8" name="TextBox 7"/>
          <p:cNvSpPr txBox="1"/>
          <p:nvPr/>
        </p:nvSpPr>
        <p:spPr>
          <a:xfrm>
            <a:off x="214282" y="642918"/>
            <a:ext cx="3143272" cy="3416320"/>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Ежегодно в США случается более 1000 торнадо, основная доля в так называемой Аллее торнадо – между   Мексиканским заливом и Великими озёрами.</a:t>
            </a:r>
            <a:endParaRPr lang="ru-RU" sz="2400" dirty="0">
              <a:solidFill>
                <a:srgbClr val="002060"/>
              </a:solidFill>
              <a:effectLst>
                <a:glow rad="101600">
                  <a:schemeClr val="accent2">
                    <a:lumMod val="20000"/>
                    <a:lumOff val="80000"/>
                    <a:alpha val="60000"/>
                  </a:schemeClr>
                </a:glow>
              </a:effectLst>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2"/>
          <p:cNvSpPr txBox="1">
            <a:spLocks/>
          </p:cNvSpPr>
          <p:nvPr/>
        </p:nvSpPr>
        <p:spPr>
          <a:xfrm>
            <a:off x="3131840" y="1484784"/>
            <a:ext cx="5328592" cy="5001419"/>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ru-RU" sz="3000" b="0" i="0" u="none" strike="noStrike" kern="1200" cap="none" spc="0" normalizeH="0" baseline="0" noProof="0" dirty="0">
              <a:ln>
                <a:noFill/>
              </a:ln>
              <a:solidFill>
                <a:schemeClr val="bg2"/>
              </a:solidFill>
              <a:effectLst/>
              <a:uLnTx/>
              <a:uFillTx/>
              <a:latin typeface="+mn-lt"/>
              <a:ea typeface="+mn-ea"/>
              <a:cs typeface="+mn-cs"/>
            </a:endParaRPr>
          </a:p>
        </p:txBody>
      </p:sp>
      <p:sp>
        <p:nvSpPr>
          <p:cNvPr id="10" name="Содержимое 2"/>
          <p:cNvSpPr txBox="1">
            <a:spLocks/>
          </p:cNvSpPr>
          <p:nvPr/>
        </p:nvSpPr>
        <p:spPr>
          <a:xfrm>
            <a:off x="3131840" y="1412777"/>
            <a:ext cx="5256584" cy="1728192"/>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ru-RU" sz="3000" b="0" i="0" u="none" strike="noStrike" kern="1200" cap="none" spc="0" normalizeH="0" baseline="0" noProof="0" dirty="0">
              <a:ln>
                <a:noFill/>
              </a:ln>
              <a:solidFill>
                <a:schemeClr val="bg2"/>
              </a:solidFill>
              <a:effectLst/>
              <a:uLnTx/>
              <a:uFillTx/>
              <a:latin typeface="+mn-lt"/>
              <a:ea typeface="+mn-ea"/>
              <a:cs typeface="+mn-cs"/>
            </a:endParaRPr>
          </a:p>
        </p:txBody>
      </p:sp>
      <p:sp>
        <p:nvSpPr>
          <p:cNvPr id="11" name="Содержимое 2"/>
          <p:cNvSpPr txBox="1">
            <a:spLocks/>
          </p:cNvSpPr>
          <p:nvPr/>
        </p:nvSpPr>
        <p:spPr>
          <a:xfrm>
            <a:off x="179512" y="1124744"/>
            <a:ext cx="8856984" cy="5544616"/>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endParaRPr kumimoji="0" lang="ru-RU" sz="3000" b="0" i="0" u="none" strike="noStrike" kern="1200" cap="none" spc="0" normalizeH="0" baseline="0" noProof="0" dirty="0">
              <a:ln>
                <a:noFill/>
              </a:ln>
              <a:solidFill>
                <a:schemeClr val="bg2"/>
              </a:solidFill>
              <a:effectLst/>
              <a:uLnTx/>
              <a:uFillTx/>
              <a:latin typeface="+mn-lt"/>
              <a:ea typeface="+mn-ea"/>
              <a:cs typeface="+mn-cs"/>
            </a:endParaRPr>
          </a:p>
        </p:txBody>
      </p:sp>
      <p:sp>
        <p:nvSpPr>
          <p:cNvPr id="12" name="Содержимое 2"/>
          <p:cNvSpPr txBox="1">
            <a:spLocks/>
          </p:cNvSpPr>
          <p:nvPr/>
        </p:nvSpPr>
        <p:spPr>
          <a:xfrm>
            <a:off x="251520" y="1412776"/>
            <a:ext cx="8289304" cy="5112567"/>
          </a:xfrm>
          <a:prstGeom prst="rect">
            <a:avLst/>
          </a:prstGeom>
        </p:spPr>
        <p:txBody>
          <a:bodyPr vert="horz">
            <a:normAutofit/>
          </a:bodyPr>
          <a:lstStyle/>
          <a:p>
            <a:pPr marL="420624"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ru-RU" sz="3000" b="0" i="0" u="none" strike="noStrike" kern="1200" cap="none" spc="0" normalizeH="0" baseline="0" noProof="0" dirty="0" smtClean="0">
                <a:ln>
                  <a:noFill/>
                </a:ln>
                <a:solidFill>
                  <a:schemeClr val="bg2"/>
                </a:solidFill>
                <a:effectLst/>
                <a:uLnTx/>
                <a:uFillTx/>
                <a:latin typeface="+mn-lt"/>
                <a:ea typeface="+mn-ea"/>
                <a:cs typeface="+mn-cs"/>
              </a:rPr>
              <a:t>                          </a:t>
            </a:r>
            <a:endParaRPr kumimoji="0" lang="ru-RU" sz="3000" b="0" i="0" u="none" strike="noStrike" kern="1200" cap="none" spc="0" normalizeH="0" baseline="0" noProof="0" dirty="0">
              <a:ln>
                <a:noFill/>
              </a:ln>
              <a:solidFill>
                <a:schemeClr val="bg2"/>
              </a:solidFill>
              <a:effectLst/>
              <a:uLnTx/>
              <a:uFillTx/>
              <a:latin typeface="+mn-lt"/>
              <a:ea typeface="+mn-ea"/>
              <a:cs typeface="+mn-cs"/>
            </a:endParaRPr>
          </a:p>
        </p:txBody>
      </p:sp>
      <p:sp>
        <p:nvSpPr>
          <p:cNvPr id="15" name="Овал 14"/>
          <p:cNvSpPr/>
          <p:nvPr/>
        </p:nvSpPr>
        <p:spPr>
          <a:xfrm>
            <a:off x="2160000" y="2916000"/>
            <a:ext cx="4000528" cy="3816424"/>
          </a:xfrm>
          <a:prstGeom prst="ellipse">
            <a:avLst/>
          </a:prstGeom>
          <a:gradFill>
            <a:gsLst>
              <a:gs pos="0">
                <a:srgbClr val="FFEFD1"/>
              </a:gs>
              <a:gs pos="100000">
                <a:schemeClr val="accent2">
                  <a:lumMod val="60000"/>
                  <a:lumOff val="40000"/>
                </a:schemeClr>
              </a:gs>
            </a:gsLst>
            <a:lin ang="5400000" scaled="0"/>
          </a:gradFill>
          <a:scene3d>
            <a:camera prst="orthographicFront" fov="0">
              <a:rot lat="0" lon="0" rev="0"/>
            </a:camera>
            <a:lightRig rig="harsh" dir="t">
              <a:rot lat="6000000" lon="6000000" rev="0"/>
            </a:lightRig>
          </a:scene3d>
          <a:sp3d contourW="10000" prstMaterial="metal">
            <a:bevelT w="20000" h="9000" prst="coolSlant"/>
            <a:contourClr>
              <a:schemeClr val="accent2">
                <a:shade val="30000"/>
                <a:satMod val="200000"/>
              </a:schemeClr>
            </a:contourClr>
          </a:sp3d>
        </p:spPr>
        <p:style>
          <a:lnRef idx="0">
            <a:schemeClr val="accent2"/>
          </a:lnRef>
          <a:fillRef idx="3">
            <a:schemeClr val="accent2"/>
          </a:fillRef>
          <a:effectRef idx="3">
            <a:schemeClr val="accent2"/>
          </a:effectRef>
          <a:fontRef idx="minor">
            <a:schemeClr val="lt1"/>
          </a:fontRef>
        </p:style>
        <p:txBody>
          <a:bodyPr rtlCol="0" anchor="ctr"/>
          <a:lstStyle/>
          <a:p>
            <a:pPr algn="ctr"/>
            <a:r>
              <a:rPr lang="ru-RU" sz="2000" dirty="0" smtClean="0">
                <a:solidFill>
                  <a:schemeClr val="accent1">
                    <a:lumMod val="50000"/>
                  </a:schemeClr>
                </a:solidFill>
              </a:rPr>
              <a:t> </a:t>
            </a:r>
            <a:r>
              <a:rPr lang="ru-RU" b="1" dirty="0" smtClean="0">
                <a:solidFill>
                  <a:schemeClr val="accent1">
                    <a:lumMod val="50000"/>
                  </a:schemeClr>
                </a:solidFill>
              </a:rPr>
              <a:t>1985 г. – смерч огромной силы возник в 15 км южнее Иванова и прошёл около 100 км, вышел к Волге и затих в лесах близ Костромы. Более</a:t>
            </a:r>
            <a:r>
              <a:rPr lang="ru-RU" sz="1600" b="1" dirty="0" smtClean="0">
                <a:solidFill>
                  <a:schemeClr val="accent1">
                    <a:lumMod val="50000"/>
                  </a:schemeClr>
                </a:solidFill>
              </a:rPr>
              <a:t>  20 </a:t>
            </a:r>
            <a:r>
              <a:rPr lang="ru-RU" b="1" dirty="0" smtClean="0">
                <a:solidFill>
                  <a:schemeClr val="accent1">
                    <a:lumMod val="50000"/>
                  </a:schemeClr>
                </a:solidFill>
              </a:rPr>
              <a:t>человек погибло. Многие получили ранения. Деревья  вырывало с корнем и ломало.</a:t>
            </a:r>
            <a:endParaRPr lang="ru-RU" b="1" dirty="0">
              <a:solidFill>
                <a:schemeClr val="accent1">
                  <a:lumMod val="50000"/>
                </a:schemeClr>
              </a:solidFill>
            </a:endParaRPr>
          </a:p>
        </p:txBody>
      </p:sp>
      <p:sp>
        <p:nvSpPr>
          <p:cNvPr id="17" name="Овал 16"/>
          <p:cNvSpPr/>
          <p:nvPr/>
        </p:nvSpPr>
        <p:spPr>
          <a:xfrm>
            <a:off x="108000" y="332656"/>
            <a:ext cx="3357554" cy="3312368"/>
          </a:xfrm>
          <a:prstGeom prst="ellipse">
            <a:avLst/>
          </a:prstGeom>
          <a:gradFill>
            <a:gsLst>
              <a:gs pos="0">
                <a:schemeClr val="tx1"/>
              </a:gs>
              <a:gs pos="55000">
                <a:schemeClr val="accent3">
                  <a:lumMod val="40000"/>
                  <a:lumOff val="60000"/>
                </a:schemeClr>
              </a:gs>
              <a:gs pos="100000">
                <a:schemeClr val="accent3">
                  <a:tint val="99555"/>
                  <a:satMod val="155000"/>
                </a:schemeClr>
              </a:gs>
            </a:gsLst>
          </a:gradFill>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bg2"/>
                </a:solidFill>
              </a:rPr>
              <a:t>Июль 1984 г.- смерч, зародившийся на северо-западе Москвы, прошёл почти до Вологды. Ширина пути разрушений достигала при этом 300-500 м.</a:t>
            </a:r>
          </a:p>
        </p:txBody>
      </p:sp>
      <p:sp>
        <p:nvSpPr>
          <p:cNvPr id="20" name="Овал 19"/>
          <p:cNvSpPr/>
          <p:nvPr/>
        </p:nvSpPr>
        <p:spPr>
          <a:xfrm>
            <a:off x="5004048" y="404664"/>
            <a:ext cx="3813432" cy="337576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ru-RU" b="1" dirty="0" smtClean="0">
                <a:solidFill>
                  <a:schemeClr val="tx1"/>
                </a:solidFill>
              </a:rPr>
              <a:t>30 мая 1879 г. - близ городка  Рэндолф в 4ч  дня 15 мин в себя  всё всасывали 2 смерча, которые двигались к Рэндолфу. Эта катастрофа  была  очень разрушительной.</a:t>
            </a:r>
            <a:endParaRPr lang="ru-RU" b="1" dirty="0">
              <a:solidFill>
                <a:schemeClr val="tx1"/>
              </a:solidFill>
            </a:endParaRPr>
          </a:p>
        </p:txBody>
      </p:sp>
      <p:sp>
        <p:nvSpPr>
          <p:cNvPr id="21" name="Овал 20"/>
          <p:cNvSpPr/>
          <p:nvPr/>
        </p:nvSpPr>
        <p:spPr>
          <a:xfrm>
            <a:off x="611560" y="4581128"/>
            <a:ext cx="1224136" cy="1152128"/>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ru-RU" dirty="0"/>
          </a:p>
        </p:txBody>
      </p:sp>
      <p:sp>
        <p:nvSpPr>
          <p:cNvPr id="22" name="Овал 21"/>
          <p:cNvSpPr/>
          <p:nvPr/>
        </p:nvSpPr>
        <p:spPr>
          <a:xfrm>
            <a:off x="3851920" y="1484784"/>
            <a:ext cx="864096" cy="864096"/>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dirty="0"/>
          </a:p>
        </p:txBody>
      </p:sp>
      <p:sp>
        <p:nvSpPr>
          <p:cNvPr id="23" name="Овал 22"/>
          <p:cNvSpPr/>
          <p:nvPr/>
        </p:nvSpPr>
        <p:spPr>
          <a:xfrm>
            <a:off x="6732240" y="4509120"/>
            <a:ext cx="1656184" cy="158417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dirty="0"/>
          </a:p>
        </p:txBody>
      </p:sp>
      <p:sp>
        <p:nvSpPr>
          <p:cNvPr id="14"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Примеры</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7">
                                          <p:stCondLst>
                                            <p:cond delay="0"/>
                                          </p:stCondLst>
                                        </p:cTn>
                                        <p:tgtEl>
                                          <p:spTgt spid="21"/>
                                        </p:tgtEl>
                                      </p:cBhvr>
                                    </p:animEffect>
                                    <p:anim calcmode="lin" valueType="num">
                                      <p:cBhvr>
                                        <p:cTn id="8" dur="1594"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21"/>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21"/>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21"/>
                                        </p:tgtEl>
                                        <p:attrNameLst>
                                          <p:attrName>ppt_y</p:attrName>
                                        </p:attrNameLst>
                                      </p:cBhvr>
                                      <p:tavLst>
                                        <p:tav tm="0" fmla="#ppt_y-sin(pi*$)/81">
                                          <p:val>
                                            <p:fltVal val="0"/>
                                          </p:val>
                                        </p:tav>
                                        <p:tav tm="100000">
                                          <p:val>
                                            <p:fltVal val="1"/>
                                          </p:val>
                                        </p:tav>
                                      </p:tavLst>
                                    </p:anim>
                                    <p:animScale>
                                      <p:cBhvr>
                                        <p:cTn id="13" dur="23">
                                          <p:stCondLst>
                                            <p:cond delay="569"/>
                                          </p:stCondLst>
                                        </p:cTn>
                                        <p:tgtEl>
                                          <p:spTgt spid="21"/>
                                        </p:tgtEl>
                                      </p:cBhvr>
                                      <p:to x="100000" y="60000"/>
                                    </p:animScale>
                                    <p:animScale>
                                      <p:cBhvr>
                                        <p:cTn id="14" dur="145" decel="50000">
                                          <p:stCondLst>
                                            <p:cond delay="592"/>
                                          </p:stCondLst>
                                        </p:cTn>
                                        <p:tgtEl>
                                          <p:spTgt spid="21"/>
                                        </p:tgtEl>
                                      </p:cBhvr>
                                      <p:to x="100000" y="100000"/>
                                    </p:animScale>
                                    <p:animScale>
                                      <p:cBhvr>
                                        <p:cTn id="15" dur="23">
                                          <p:stCondLst>
                                            <p:cond delay="1148"/>
                                          </p:stCondLst>
                                        </p:cTn>
                                        <p:tgtEl>
                                          <p:spTgt spid="21"/>
                                        </p:tgtEl>
                                      </p:cBhvr>
                                      <p:to x="100000" y="80000"/>
                                    </p:animScale>
                                    <p:animScale>
                                      <p:cBhvr>
                                        <p:cTn id="16" dur="145" decel="50000">
                                          <p:stCondLst>
                                            <p:cond delay="1171"/>
                                          </p:stCondLst>
                                        </p:cTn>
                                        <p:tgtEl>
                                          <p:spTgt spid="21"/>
                                        </p:tgtEl>
                                      </p:cBhvr>
                                      <p:to x="100000" y="100000"/>
                                    </p:animScale>
                                    <p:animScale>
                                      <p:cBhvr>
                                        <p:cTn id="17" dur="23">
                                          <p:stCondLst>
                                            <p:cond delay="1437"/>
                                          </p:stCondLst>
                                        </p:cTn>
                                        <p:tgtEl>
                                          <p:spTgt spid="21"/>
                                        </p:tgtEl>
                                      </p:cBhvr>
                                      <p:to x="100000" y="90000"/>
                                    </p:animScale>
                                    <p:animScale>
                                      <p:cBhvr>
                                        <p:cTn id="18" dur="145" decel="50000">
                                          <p:stCondLst>
                                            <p:cond delay="1459"/>
                                          </p:stCondLst>
                                        </p:cTn>
                                        <p:tgtEl>
                                          <p:spTgt spid="21"/>
                                        </p:tgtEl>
                                      </p:cBhvr>
                                      <p:to x="100000" y="100000"/>
                                    </p:animScale>
                                    <p:animScale>
                                      <p:cBhvr>
                                        <p:cTn id="19" dur="23">
                                          <p:stCondLst>
                                            <p:cond delay="1582"/>
                                          </p:stCondLst>
                                        </p:cTn>
                                        <p:tgtEl>
                                          <p:spTgt spid="21"/>
                                        </p:tgtEl>
                                      </p:cBhvr>
                                      <p:to x="100000" y="95000"/>
                                    </p:animScale>
                                    <p:animScale>
                                      <p:cBhvr>
                                        <p:cTn id="20" dur="145" decel="50000">
                                          <p:stCondLst>
                                            <p:cond delay="1605"/>
                                          </p:stCondLst>
                                        </p:cTn>
                                        <p:tgtEl>
                                          <p:spTgt spid="2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wipe(down)">
                                      <p:cBhvr>
                                        <p:cTn id="23" dur="580">
                                          <p:stCondLst>
                                            <p:cond delay="0"/>
                                          </p:stCondLst>
                                        </p:cTn>
                                        <p:tgtEl>
                                          <p:spTgt spid="20"/>
                                        </p:tgtEl>
                                      </p:cBhvr>
                                    </p:animEffect>
                                    <p:anim calcmode="lin" valueType="num">
                                      <p:cBhvr>
                                        <p:cTn id="24"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29" dur="26">
                                          <p:stCondLst>
                                            <p:cond delay="650"/>
                                          </p:stCondLst>
                                        </p:cTn>
                                        <p:tgtEl>
                                          <p:spTgt spid="20"/>
                                        </p:tgtEl>
                                      </p:cBhvr>
                                      <p:to x="100000" y="60000"/>
                                    </p:animScale>
                                    <p:animScale>
                                      <p:cBhvr>
                                        <p:cTn id="30" dur="166" decel="50000">
                                          <p:stCondLst>
                                            <p:cond delay="676"/>
                                          </p:stCondLst>
                                        </p:cTn>
                                        <p:tgtEl>
                                          <p:spTgt spid="20"/>
                                        </p:tgtEl>
                                      </p:cBhvr>
                                      <p:to x="100000" y="100000"/>
                                    </p:animScale>
                                    <p:animScale>
                                      <p:cBhvr>
                                        <p:cTn id="31" dur="26">
                                          <p:stCondLst>
                                            <p:cond delay="1312"/>
                                          </p:stCondLst>
                                        </p:cTn>
                                        <p:tgtEl>
                                          <p:spTgt spid="20"/>
                                        </p:tgtEl>
                                      </p:cBhvr>
                                      <p:to x="100000" y="80000"/>
                                    </p:animScale>
                                    <p:animScale>
                                      <p:cBhvr>
                                        <p:cTn id="32" dur="166" decel="50000">
                                          <p:stCondLst>
                                            <p:cond delay="1338"/>
                                          </p:stCondLst>
                                        </p:cTn>
                                        <p:tgtEl>
                                          <p:spTgt spid="20"/>
                                        </p:tgtEl>
                                      </p:cBhvr>
                                      <p:to x="100000" y="100000"/>
                                    </p:animScale>
                                    <p:animScale>
                                      <p:cBhvr>
                                        <p:cTn id="33" dur="26">
                                          <p:stCondLst>
                                            <p:cond delay="1642"/>
                                          </p:stCondLst>
                                        </p:cTn>
                                        <p:tgtEl>
                                          <p:spTgt spid="20"/>
                                        </p:tgtEl>
                                      </p:cBhvr>
                                      <p:to x="100000" y="90000"/>
                                    </p:animScale>
                                    <p:animScale>
                                      <p:cBhvr>
                                        <p:cTn id="34" dur="166" decel="50000">
                                          <p:stCondLst>
                                            <p:cond delay="1668"/>
                                          </p:stCondLst>
                                        </p:cTn>
                                        <p:tgtEl>
                                          <p:spTgt spid="20"/>
                                        </p:tgtEl>
                                      </p:cBhvr>
                                      <p:to x="100000" y="100000"/>
                                    </p:animScale>
                                    <p:animScale>
                                      <p:cBhvr>
                                        <p:cTn id="35" dur="26">
                                          <p:stCondLst>
                                            <p:cond delay="1808"/>
                                          </p:stCondLst>
                                        </p:cTn>
                                        <p:tgtEl>
                                          <p:spTgt spid="20"/>
                                        </p:tgtEl>
                                      </p:cBhvr>
                                      <p:to x="100000" y="95000"/>
                                    </p:animScale>
                                    <p:animScale>
                                      <p:cBhvr>
                                        <p:cTn id="36" dur="166" decel="50000">
                                          <p:stCondLst>
                                            <p:cond delay="1834"/>
                                          </p:stCondLst>
                                        </p:cTn>
                                        <p:tgtEl>
                                          <p:spTgt spid="20"/>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6"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wipe(down)">
                                      <p:cBhvr>
                                        <p:cTn id="41" dur="507">
                                          <p:stCondLst>
                                            <p:cond delay="0"/>
                                          </p:stCondLst>
                                        </p:cTn>
                                        <p:tgtEl>
                                          <p:spTgt spid="22"/>
                                        </p:tgtEl>
                                      </p:cBhvr>
                                    </p:animEffect>
                                    <p:anim calcmode="lin" valueType="num">
                                      <p:cBhvr>
                                        <p:cTn id="42" dur="1594"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3" dur="581"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4" dur="581" tmFilter="0, 0; 0.125,0.2665; 0.25,0.4; 0.375,0.465; 0.5,0.5;  0.625,0.535; 0.75,0.6; 0.875,0.7335; 1,1">
                                          <p:stCondLst>
                                            <p:cond delay="581"/>
                                          </p:stCondLst>
                                        </p:cTn>
                                        <p:tgtEl>
                                          <p:spTgt spid="22"/>
                                        </p:tgtEl>
                                        <p:attrNameLst>
                                          <p:attrName>ppt_y</p:attrName>
                                        </p:attrNameLst>
                                      </p:cBhvr>
                                      <p:tavLst>
                                        <p:tav tm="0" fmla="#ppt_y-sin(pi*$)/9">
                                          <p:val>
                                            <p:fltVal val="0"/>
                                          </p:val>
                                        </p:tav>
                                        <p:tav tm="100000">
                                          <p:val>
                                            <p:fltVal val="1"/>
                                          </p:val>
                                        </p:tav>
                                      </p:tavLst>
                                    </p:anim>
                                    <p:anim calcmode="lin" valueType="num">
                                      <p:cBhvr>
                                        <p:cTn id="45" dur="290" tmFilter="0, 0; 0.125,0.2665; 0.25,0.4; 0.375,0.465; 0.5,0.5;  0.625,0.535; 0.75,0.6; 0.875,0.7335; 1,1">
                                          <p:stCondLst>
                                            <p:cond delay="1159"/>
                                          </p:stCondLst>
                                        </p:cTn>
                                        <p:tgtEl>
                                          <p:spTgt spid="22"/>
                                        </p:tgtEl>
                                        <p:attrNameLst>
                                          <p:attrName>ppt_y</p:attrName>
                                        </p:attrNameLst>
                                      </p:cBhvr>
                                      <p:tavLst>
                                        <p:tav tm="0" fmla="#ppt_y-sin(pi*$)/27">
                                          <p:val>
                                            <p:fltVal val="0"/>
                                          </p:val>
                                        </p:tav>
                                        <p:tav tm="100000">
                                          <p:val>
                                            <p:fltVal val="1"/>
                                          </p:val>
                                        </p:tav>
                                      </p:tavLst>
                                    </p:anim>
                                    <p:anim calcmode="lin" valueType="num">
                                      <p:cBhvr>
                                        <p:cTn id="46" dur="144" tmFilter="0, 0; 0.125,0.2665; 0.25,0.4; 0.375,0.465; 0.5,0.5;  0.625,0.535; 0.75,0.6; 0.875,0.7335; 1,1">
                                          <p:stCondLst>
                                            <p:cond delay="1449"/>
                                          </p:stCondLst>
                                        </p:cTn>
                                        <p:tgtEl>
                                          <p:spTgt spid="22"/>
                                        </p:tgtEl>
                                        <p:attrNameLst>
                                          <p:attrName>ppt_y</p:attrName>
                                        </p:attrNameLst>
                                      </p:cBhvr>
                                      <p:tavLst>
                                        <p:tav tm="0" fmla="#ppt_y-sin(pi*$)/81">
                                          <p:val>
                                            <p:fltVal val="0"/>
                                          </p:val>
                                        </p:tav>
                                        <p:tav tm="100000">
                                          <p:val>
                                            <p:fltVal val="1"/>
                                          </p:val>
                                        </p:tav>
                                      </p:tavLst>
                                    </p:anim>
                                    <p:animScale>
                                      <p:cBhvr>
                                        <p:cTn id="47" dur="23">
                                          <p:stCondLst>
                                            <p:cond delay="569"/>
                                          </p:stCondLst>
                                        </p:cTn>
                                        <p:tgtEl>
                                          <p:spTgt spid="22"/>
                                        </p:tgtEl>
                                      </p:cBhvr>
                                      <p:to x="100000" y="60000"/>
                                    </p:animScale>
                                    <p:animScale>
                                      <p:cBhvr>
                                        <p:cTn id="48" dur="145" decel="50000">
                                          <p:stCondLst>
                                            <p:cond delay="592"/>
                                          </p:stCondLst>
                                        </p:cTn>
                                        <p:tgtEl>
                                          <p:spTgt spid="22"/>
                                        </p:tgtEl>
                                      </p:cBhvr>
                                      <p:to x="100000" y="100000"/>
                                    </p:animScale>
                                    <p:animScale>
                                      <p:cBhvr>
                                        <p:cTn id="49" dur="23">
                                          <p:stCondLst>
                                            <p:cond delay="1148"/>
                                          </p:stCondLst>
                                        </p:cTn>
                                        <p:tgtEl>
                                          <p:spTgt spid="22"/>
                                        </p:tgtEl>
                                      </p:cBhvr>
                                      <p:to x="100000" y="80000"/>
                                    </p:animScale>
                                    <p:animScale>
                                      <p:cBhvr>
                                        <p:cTn id="50" dur="145" decel="50000">
                                          <p:stCondLst>
                                            <p:cond delay="1171"/>
                                          </p:stCondLst>
                                        </p:cTn>
                                        <p:tgtEl>
                                          <p:spTgt spid="22"/>
                                        </p:tgtEl>
                                      </p:cBhvr>
                                      <p:to x="100000" y="100000"/>
                                    </p:animScale>
                                    <p:animScale>
                                      <p:cBhvr>
                                        <p:cTn id="51" dur="23">
                                          <p:stCondLst>
                                            <p:cond delay="1437"/>
                                          </p:stCondLst>
                                        </p:cTn>
                                        <p:tgtEl>
                                          <p:spTgt spid="22"/>
                                        </p:tgtEl>
                                      </p:cBhvr>
                                      <p:to x="100000" y="90000"/>
                                    </p:animScale>
                                    <p:animScale>
                                      <p:cBhvr>
                                        <p:cTn id="52" dur="145" decel="50000">
                                          <p:stCondLst>
                                            <p:cond delay="1459"/>
                                          </p:stCondLst>
                                        </p:cTn>
                                        <p:tgtEl>
                                          <p:spTgt spid="22"/>
                                        </p:tgtEl>
                                      </p:cBhvr>
                                      <p:to x="100000" y="100000"/>
                                    </p:animScale>
                                    <p:animScale>
                                      <p:cBhvr>
                                        <p:cTn id="53" dur="23">
                                          <p:stCondLst>
                                            <p:cond delay="1582"/>
                                          </p:stCondLst>
                                        </p:cTn>
                                        <p:tgtEl>
                                          <p:spTgt spid="22"/>
                                        </p:tgtEl>
                                      </p:cBhvr>
                                      <p:to x="100000" y="95000"/>
                                    </p:animScale>
                                    <p:animScale>
                                      <p:cBhvr>
                                        <p:cTn id="54" dur="145" decel="50000">
                                          <p:stCondLst>
                                            <p:cond delay="1605"/>
                                          </p:stCondLst>
                                        </p:cTn>
                                        <p:tgtEl>
                                          <p:spTgt spid="22"/>
                                        </p:tgtEl>
                                      </p:cBhvr>
                                      <p:to x="100000" y="100000"/>
                                    </p:animScale>
                                  </p:childTnLst>
                                </p:cTn>
                              </p:par>
                            </p:childTnLst>
                          </p:cTn>
                        </p:par>
                        <p:par>
                          <p:cTn id="55" fill="hold">
                            <p:stCondLst>
                              <p:cond delay="1750"/>
                            </p:stCondLst>
                            <p:childTnLst>
                              <p:par>
                                <p:cTn id="56" presetID="26" presetClass="entr" presetSubtype="0" fill="hold" grpId="0" nodeType="after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wipe(down)">
                                      <p:cBhvr>
                                        <p:cTn id="58" dur="580">
                                          <p:stCondLst>
                                            <p:cond delay="0"/>
                                          </p:stCondLst>
                                        </p:cTn>
                                        <p:tgtEl>
                                          <p:spTgt spid="15"/>
                                        </p:tgtEl>
                                      </p:cBhvr>
                                    </p:animEffect>
                                    <p:anim calcmode="lin" valueType="num">
                                      <p:cBhvr>
                                        <p:cTn id="59"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64" dur="26">
                                          <p:stCondLst>
                                            <p:cond delay="650"/>
                                          </p:stCondLst>
                                        </p:cTn>
                                        <p:tgtEl>
                                          <p:spTgt spid="15"/>
                                        </p:tgtEl>
                                      </p:cBhvr>
                                      <p:to x="100000" y="60000"/>
                                    </p:animScale>
                                    <p:animScale>
                                      <p:cBhvr>
                                        <p:cTn id="65" dur="166" decel="50000">
                                          <p:stCondLst>
                                            <p:cond delay="676"/>
                                          </p:stCondLst>
                                        </p:cTn>
                                        <p:tgtEl>
                                          <p:spTgt spid="15"/>
                                        </p:tgtEl>
                                      </p:cBhvr>
                                      <p:to x="100000" y="100000"/>
                                    </p:animScale>
                                    <p:animScale>
                                      <p:cBhvr>
                                        <p:cTn id="66" dur="26">
                                          <p:stCondLst>
                                            <p:cond delay="1312"/>
                                          </p:stCondLst>
                                        </p:cTn>
                                        <p:tgtEl>
                                          <p:spTgt spid="15"/>
                                        </p:tgtEl>
                                      </p:cBhvr>
                                      <p:to x="100000" y="80000"/>
                                    </p:animScale>
                                    <p:animScale>
                                      <p:cBhvr>
                                        <p:cTn id="67" dur="166" decel="50000">
                                          <p:stCondLst>
                                            <p:cond delay="1338"/>
                                          </p:stCondLst>
                                        </p:cTn>
                                        <p:tgtEl>
                                          <p:spTgt spid="15"/>
                                        </p:tgtEl>
                                      </p:cBhvr>
                                      <p:to x="100000" y="100000"/>
                                    </p:animScale>
                                    <p:animScale>
                                      <p:cBhvr>
                                        <p:cTn id="68" dur="26">
                                          <p:stCondLst>
                                            <p:cond delay="1642"/>
                                          </p:stCondLst>
                                        </p:cTn>
                                        <p:tgtEl>
                                          <p:spTgt spid="15"/>
                                        </p:tgtEl>
                                      </p:cBhvr>
                                      <p:to x="100000" y="90000"/>
                                    </p:animScale>
                                    <p:animScale>
                                      <p:cBhvr>
                                        <p:cTn id="69" dur="166" decel="50000">
                                          <p:stCondLst>
                                            <p:cond delay="1668"/>
                                          </p:stCondLst>
                                        </p:cTn>
                                        <p:tgtEl>
                                          <p:spTgt spid="15"/>
                                        </p:tgtEl>
                                      </p:cBhvr>
                                      <p:to x="100000" y="100000"/>
                                    </p:animScale>
                                    <p:animScale>
                                      <p:cBhvr>
                                        <p:cTn id="70" dur="26">
                                          <p:stCondLst>
                                            <p:cond delay="1808"/>
                                          </p:stCondLst>
                                        </p:cTn>
                                        <p:tgtEl>
                                          <p:spTgt spid="15"/>
                                        </p:tgtEl>
                                      </p:cBhvr>
                                      <p:to x="100000" y="95000"/>
                                    </p:animScale>
                                    <p:animScale>
                                      <p:cBhvr>
                                        <p:cTn id="71" dur="166" decel="50000">
                                          <p:stCondLst>
                                            <p:cond delay="1834"/>
                                          </p:stCondLst>
                                        </p:cTn>
                                        <p:tgtEl>
                                          <p:spTgt spid="15"/>
                                        </p:tgtEl>
                                      </p:cBhvr>
                                      <p:to x="100000" y="100000"/>
                                    </p:animScale>
                                  </p:childTnLst>
                                </p:cTn>
                              </p:par>
                            </p:childTnLst>
                          </p:cTn>
                        </p:par>
                        <p:par>
                          <p:cTn id="72" fill="hold">
                            <p:stCondLst>
                              <p:cond delay="3750"/>
                            </p:stCondLst>
                            <p:childTnLst>
                              <p:par>
                                <p:cTn id="73" presetID="26" presetClass="entr" presetSubtype="0" fill="hold" grpId="0" nodeType="after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7">
                                          <p:stCondLst>
                                            <p:cond delay="0"/>
                                          </p:stCondLst>
                                        </p:cTn>
                                        <p:tgtEl>
                                          <p:spTgt spid="23"/>
                                        </p:tgtEl>
                                      </p:cBhvr>
                                    </p:animEffect>
                                    <p:anim calcmode="lin" valueType="num">
                                      <p:cBhvr>
                                        <p:cTn id="76" dur="1594"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77" dur="581"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78" dur="581" tmFilter="0, 0; 0.125,0.2665; 0.25,0.4; 0.375,0.465; 0.5,0.5;  0.625,0.535; 0.75,0.6; 0.875,0.7335; 1,1">
                                          <p:stCondLst>
                                            <p:cond delay="581"/>
                                          </p:stCondLst>
                                        </p:cTn>
                                        <p:tgtEl>
                                          <p:spTgt spid="23"/>
                                        </p:tgtEl>
                                        <p:attrNameLst>
                                          <p:attrName>ppt_y</p:attrName>
                                        </p:attrNameLst>
                                      </p:cBhvr>
                                      <p:tavLst>
                                        <p:tav tm="0" fmla="#ppt_y-sin(pi*$)/9">
                                          <p:val>
                                            <p:fltVal val="0"/>
                                          </p:val>
                                        </p:tav>
                                        <p:tav tm="100000">
                                          <p:val>
                                            <p:fltVal val="1"/>
                                          </p:val>
                                        </p:tav>
                                      </p:tavLst>
                                    </p:anim>
                                    <p:anim calcmode="lin" valueType="num">
                                      <p:cBhvr>
                                        <p:cTn id="79" dur="290" tmFilter="0, 0; 0.125,0.2665; 0.25,0.4; 0.375,0.465; 0.5,0.5;  0.625,0.535; 0.75,0.6; 0.875,0.7335; 1,1">
                                          <p:stCondLst>
                                            <p:cond delay="1159"/>
                                          </p:stCondLst>
                                        </p:cTn>
                                        <p:tgtEl>
                                          <p:spTgt spid="23"/>
                                        </p:tgtEl>
                                        <p:attrNameLst>
                                          <p:attrName>ppt_y</p:attrName>
                                        </p:attrNameLst>
                                      </p:cBhvr>
                                      <p:tavLst>
                                        <p:tav tm="0" fmla="#ppt_y-sin(pi*$)/27">
                                          <p:val>
                                            <p:fltVal val="0"/>
                                          </p:val>
                                        </p:tav>
                                        <p:tav tm="100000">
                                          <p:val>
                                            <p:fltVal val="1"/>
                                          </p:val>
                                        </p:tav>
                                      </p:tavLst>
                                    </p:anim>
                                    <p:anim calcmode="lin" valueType="num">
                                      <p:cBhvr>
                                        <p:cTn id="80" dur="144" tmFilter="0, 0; 0.125,0.2665; 0.25,0.4; 0.375,0.465; 0.5,0.5;  0.625,0.535; 0.75,0.6; 0.875,0.7335; 1,1">
                                          <p:stCondLst>
                                            <p:cond delay="1449"/>
                                          </p:stCondLst>
                                        </p:cTn>
                                        <p:tgtEl>
                                          <p:spTgt spid="23"/>
                                        </p:tgtEl>
                                        <p:attrNameLst>
                                          <p:attrName>ppt_y</p:attrName>
                                        </p:attrNameLst>
                                      </p:cBhvr>
                                      <p:tavLst>
                                        <p:tav tm="0" fmla="#ppt_y-sin(pi*$)/81">
                                          <p:val>
                                            <p:fltVal val="0"/>
                                          </p:val>
                                        </p:tav>
                                        <p:tav tm="100000">
                                          <p:val>
                                            <p:fltVal val="1"/>
                                          </p:val>
                                        </p:tav>
                                      </p:tavLst>
                                    </p:anim>
                                    <p:animScale>
                                      <p:cBhvr>
                                        <p:cTn id="81" dur="23">
                                          <p:stCondLst>
                                            <p:cond delay="569"/>
                                          </p:stCondLst>
                                        </p:cTn>
                                        <p:tgtEl>
                                          <p:spTgt spid="23"/>
                                        </p:tgtEl>
                                      </p:cBhvr>
                                      <p:to x="100000" y="60000"/>
                                    </p:animScale>
                                    <p:animScale>
                                      <p:cBhvr>
                                        <p:cTn id="82" dur="145" decel="50000">
                                          <p:stCondLst>
                                            <p:cond delay="592"/>
                                          </p:stCondLst>
                                        </p:cTn>
                                        <p:tgtEl>
                                          <p:spTgt spid="23"/>
                                        </p:tgtEl>
                                      </p:cBhvr>
                                      <p:to x="100000" y="100000"/>
                                    </p:animScale>
                                    <p:animScale>
                                      <p:cBhvr>
                                        <p:cTn id="83" dur="23">
                                          <p:stCondLst>
                                            <p:cond delay="1148"/>
                                          </p:stCondLst>
                                        </p:cTn>
                                        <p:tgtEl>
                                          <p:spTgt spid="23"/>
                                        </p:tgtEl>
                                      </p:cBhvr>
                                      <p:to x="100000" y="80000"/>
                                    </p:animScale>
                                    <p:animScale>
                                      <p:cBhvr>
                                        <p:cTn id="84" dur="145" decel="50000">
                                          <p:stCondLst>
                                            <p:cond delay="1171"/>
                                          </p:stCondLst>
                                        </p:cTn>
                                        <p:tgtEl>
                                          <p:spTgt spid="23"/>
                                        </p:tgtEl>
                                      </p:cBhvr>
                                      <p:to x="100000" y="100000"/>
                                    </p:animScale>
                                    <p:animScale>
                                      <p:cBhvr>
                                        <p:cTn id="85" dur="23">
                                          <p:stCondLst>
                                            <p:cond delay="1437"/>
                                          </p:stCondLst>
                                        </p:cTn>
                                        <p:tgtEl>
                                          <p:spTgt spid="23"/>
                                        </p:tgtEl>
                                      </p:cBhvr>
                                      <p:to x="100000" y="90000"/>
                                    </p:animScale>
                                    <p:animScale>
                                      <p:cBhvr>
                                        <p:cTn id="86" dur="145" decel="50000">
                                          <p:stCondLst>
                                            <p:cond delay="1459"/>
                                          </p:stCondLst>
                                        </p:cTn>
                                        <p:tgtEl>
                                          <p:spTgt spid="23"/>
                                        </p:tgtEl>
                                      </p:cBhvr>
                                      <p:to x="100000" y="100000"/>
                                    </p:animScale>
                                    <p:animScale>
                                      <p:cBhvr>
                                        <p:cTn id="87" dur="23">
                                          <p:stCondLst>
                                            <p:cond delay="1582"/>
                                          </p:stCondLst>
                                        </p:cTn>
                                        <p:tgtEl>
                                          <p:spTgt spid="23"/>
                                        </p:tgtEl>
                                      </p:cBhvr>
                                      <p:to x="100000" y="95000"/>
                                    </p:animScale>
                                    <p:animScale>
                                      <p:cBhvr>
                                        <p:cTn id="88" dur="145" decel="50000">
                                          <p:stCondLst>
                                            <p:cond delay="1605"/>
                                          </p:stCondLst>
                                        </p:cTn>
                                        <p:tgtEl>
                                          <p:spTgt spid="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0" grpId="0" animBg="1"/>
      <p:bldP spid="21" grpId="0" animBg="1"/>
      <p:bldP spid="22" grpId="0" animBg="1"/>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Защита</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10" name="TextBox 9"/>
          <p:cNvSpPr txBox="1"/>
          <p:nvPr/>
        </p:nvSpPr>
        <p:spPr>
          <a:xfrm>
            <a:off x="214282" y="642918"/>
            <a:ext cx="3714776" cy="3416320"/>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Обычно ориентируются на то, что смерчи могут возникнуть в любом из тех районов, где они уже происходили раньше.</a:t>
            </a:r>
          </a:p>
          <a:p>
            <a:r>
              <a:rPr lang="ru-RU" sz="2400" dirty="0" smtClean="0">
                <a:solidFill>
                  <a:srgbClr val="002060"/>
                </a:solidFill>
                <a:effectLst>
                  <a:glow rad="101600">
                    <a:schemeClr val="accent2">
                      <a:lumMod val="20000"/>
                      <a:lumOff val="80000"/>
                      <a:alpha val="60000"/>
                    </a:schemeClr>
                  </a:glow>
                </a:effectLst>
              </a:rPr>
              <a:t>Во время смерча лучше всего спрятаться в надёжном убежище.</a:t>
            </a:r>
            <a:endParaRPr lang="ru-RU" sz="2400" dirty="0">
              <a:solidFill>
                <a:srgbClr val="002060"/>
              </a:solidFill>
              <a:effectLst>
                <a:glow rad="101600">
                  <a:schemeClr val="accent2">
                    <a:lumMod val="20000"/>
                    <a:lumOff val="80000"/>
                    <a:alpha val="60000"/>
                  </a:schemeClr>
                </a:glow>
              </a:effectLst>
            </a:endParaRPr>
          </a:p>
        </p:txBody>
      </p:sp>
      <p:pic>
        <p:nvPicPr>
          <p:cNvPr id="5" name="Рисунок 4" descr="Рисунок22.JPG"/>
          <p:cNvPicPr>
            <a:picLocks noChangeAspect="1"/>
          </p:cNvPicPr>
          <p:nvPr/>
        </p:nvPicPr>
        <p:blipFill>
          <a:blip r:embed="rId2"/>
          <a:stretch>
            <a:fillRect/>
          </a:stretch>
        </p:blipFill>
        <p:spPr>
          <a:xfrm>
            <a:off x="4143372" y="857232"/>
            <a:ext cx="3214710" cy="3230784"/>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нутый угол 16"/>
          <p:cNvSpPr/>
          <p:nvPr/>
        </p:nvSpPr>
        <p:spPr>
          <a:xfrm>
            <a:off x="179512" y="684000"/>
            <a:ext cx="2880320" cy="2016224"/>
          </a:xfrm>
          <a:prstGeom prst="foldedCorner">
            <a:avLst/>
          </a:prstGeom>
          <a:gradFill>
            <a:gsLst>
              <a:gs pos="0">
                <a:srgbClr val="FFEFD1"/>
              </a:gs>
              <a:gs pos="64999">
                <a:srgbClr val="F0EBD5"/>
              </a:gs>
              <a:gs pos="100000">
                <a:srgbClr val="D1C39F"/>
              </a:gs>
            </a:gsLst>
            <a:lin ang="5400000" scaled="0"/>
          </a:gradFill>
          <a:ln>
            <a:solidFill>
              <a:schemeClr val="tx2">
                <a:lumMod val="50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dirty="0" smtClean="0"/>
          </a:p>
          <a:p>
            <a:pPr algn="ctr"/>
            <a:r>
              <a:rPr lang="ru-RU" dirty="0" smtClean="0">
                <a:solidFill>
                  <a:schemeClr val="bg1"/>
                </a:solidFill>
              </a:rPr>
              <a:t> </a:t>
            </a:r>
            <a:r>
              <a:rPr lang="ru-RU" sz="2400" dirty="0" smtClean="0">
                <a:solidFill>
                  <a:schemeClr val="bg1"/>
                </a:solidFill>
              </a:rPr>
              <a:t>Верно ли, что ширина  воронки торнадо никогда не превышает 100 м?</a:t>
            </a:r>
            <a:endParaRPr lang="ru-RU" sz="2400" dirty="0">
              <a:solidFill>
                <a:schemeClr val="bg1"/>
              </a:solidFill>
            </a:endParaRPr>
          </a:p>
        </p:txBody>
      </p:sp>
      <p:sp>
        <p:nvSpPr>
          <p:cNvPr id="18" name="Загнутый угол 17"/>
          <p:cNvSpPr/>
          <p:nvPr/>
        </p:nvSpPr>
        <p:spPr>
          <a:xfrm>
            <a:off x="5940000" y="764704"/>
            <a:ext cx="2952328" cy="2016224"/>
          </a:xfrm>
          <a:prstGeom prst="foldedCorner">
            <a:avLst/>
          </a:prstGeom>
          <a:gradFill>
            <a:gsLst>
              <a:gs pos="0">
                <a:srgbClr val="FBEAC7"/>
              </a:gs>
              <a:gs pos="50000">
                <a:srgbClr val="FBD49C"/>
              </a:gs>
              <a:gs pos="100000">
                <a:srgbClr val="FEE7F2"/>
              </a:gs>
            </a:gsLst>
            <a:lin ang="5400000" scaled="0"/>
          </a:gradFill>
          <a:ln>
            <a:solidFill>
              <a:schemeClr val="tx2">
                <a:lumMod val="5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ru-RU" sz="2400" dirty="0" smtClean="0"/>
          </a:p>
          <a:p>
            <a:pPr algn="ctr"/>
            <a:r>
              <a:rPr lang="ru-RU" sz="2400" dirty="0" smtClean="0">
                <a:solidFill>
                  <a:schemeClr val="bg1"/>
                </a:solidFill>
              </a:rPr>
              <a:t>Как называется  прибор, с помощью которого учёные изучают  торнадо?</a:t>
            </a:r>
            <a:endParaRPr lang="ru-RU" sz="2400" dirty="0">
              <a:solidFill>
                <a:schemeClr val="bg1"/>
              </a:solidFill>
            </a:endParaRPr>
          </a:p>
        </p:txBody>
      </p:sp>
      <p:sp>
        <p:nvSpPr>
          <p:cNvPr id="19" name="Загнутый угол 18"/>
          <p:cNvSpPr/>
          <p:nvPr/>
        </p:nvSpPr>
        <p:spPr>
          <a:xfrm>
            <a:off x="3024000" y="2564904"/>
            <a:ext cx="2808312" cy="1872208"/>
          </a:xfrm>
          <a:prstGeom prst="foldedCorner">
            <a:avLst/>
          </a:prstGeom>
          <a:ln>
            <a:solidFill>
              <a:schemeClr val="tx2">
                <a:lumMod val="50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sz="2400" dirty="0" smtClean="0"/>
          </a:p>
          <a:p>
            <a:pPr algn="ctr"/>
            <a:r>
              <a:rPr lang="ru-RU" sz="2400" dirty="0" smtClean="0"/>
              <a:t>Где находится Аллея торнадо:</a:t>
            </a:r>
          </a:p>
          <a:p>
            <a:pPr algn="ctr"/>
            <a:r>
              <a:rPr lang="ru-RU" sz="2400" dirty="0" smtClean="0"/>
              <a:t>В Индии или в США?</a:t>
            </a:r>
            <a:endParaRPr lang="ru-RU" sz="2400" dirty="0"/>
          </a:p>
        </p:txBody>
      </p:sp>
      <p:sp>
        <p:nvSpPr>
          <p:cNvPr id="20" name="Загнутый угол 19"/>
          <p:cNvSpPr/>
          <p:nvPr/>
        </p:nvSpPr>
        <p:spPr>
          <a:xfrm>
            <a:off x="144000" y="4176000"/>
            <a:ext cx="2808312" cy="2016224"/>
          </a:xfrm>
          <a:prstGeom prst="foldedCorner">
            <a:avLst/>
          </a:prstGeom>
          <a:gradFill>
            <a:gsLst>
              <a:gs pos="0">
                <a:srgbClr val="B6B9DC"/>
              </a:gs>
              <a:gs pos="53000">
                <a:srgbClr val="D4DEFF"/>
              </a:gs>
              <a:gs pos="83000">
                <a:srgbClr val="D4DEFF"/>
              </a:gs>
              <a:gs pos="100000">
                <a:srgbClr val="96AB94"/>
              </a:gs>
            </a:gsLst>
            <a:lin ang="5400000" scaled="0"/>
          </a:gradFill>
          <a:ln>
            <a:solidFill>
              <a:schemeClr val="tx2">
                <a:lumMod val="25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sz="2400" dirty="0" smtClean="0"/>
          </a:p>
          <a:p>
            <a:pPr algn="ctr"/>
            <a:r>
              <a:rPr lang="ru-RU" sz="2400" dirty="0" smtClean="0">
                <a:solidFill>
                  <a:schemeClr val="bg1"/>
                </a:solidFill>
              </a:rPr>
              <a:t>Сколько торнадо ежегодно случается в США: 100, 500 или более 1000?</a:t>
            </a:r>
            <a:endParaRPr lang="ru-RU" sz="2400" dirty="0">
              <a:solidFill>
                <a:schemeClr val="bg1"/>
              </a:solidFill>
            </a:endParaRPr>
          </a:p>
        </p:txBody>
      </p:sp>
      <p:sp>
        <p:nvSpPr>
          <p:cNvPr id="21" name="Загнутый угол 20"/>
          <p:cNvSpPr/>
          <p:nvPr/>
        </p:nvSpPr>
        <p:spPr>
          <a:xfrm>
            <a:off x="5940152" y="3960000"/>
            <a:ext cx="3024336" cy="2232248"/>
          </a:xfrm>
          <a:prstGeom prst="foldedCorner">
            <a:avLst/>
          </a:prstGeom>
          <a:gradFill>
            <a:gsLst>
              <a:gs pos="0">
                <a:schemeClr val="accent3">
                  <a:lumMod val="20000"/>
                  <a:lumOff val="80000"/>
                </a:schemeClr>
              </a:gs>
              <a:gs pos="53000">
                <a:srgbClr val="D4DEFF"/>
              </a:gs>
              <a:gs pos="83000">
                <a:srgbClr val="D4DEFF"/>
              </a:gs>
              <a:gs pos="100000">
                <a:srgbClr val="96AB94"/>
              </a:gs>
            </a:gsLst>
            <a:lin ang="5400000" scaled="0"/>
          </a:gradFill>
          <a:ln>
            <a:solidFill>
              <a:schemeClr val="tx2">
                <a:lumMod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sz="2400" dirty="0" smtClean="0"/>
          </a:p>
          <a:p>
            <a:pPr algn="ctr"/>
            <a:r>
              <a:rPr lang="ru-RU" sz="2400" dirty="0" smtClean="0">
                <a:solidFill>
                  <a:schemeClr val="bg1"/>
                </a:solidFill>
              </a:rPr>
              <a:t>Когда образуются торнадо: в очень жаркую сухую погоду или во время сильной грозы?</a:t>
            </a:r>
            <a:endParaRPr lang="ru-RU" sz="2400" dirty="0">
              <a:solidFill>
                <a:schemeClr val="bg1"/>
              </a:solidFill>
            </a:endParaRPr>
          </a:p>
        </p:txBody>
      </p:sp>
      <p:sp>
        <p:nvSpPr>
          <p:cNvPr id="4" name="TextBox 3"/>
          <p:cNvSpPr txBox="1"/>
          <p:nvPr/>
        </p:nvSpPr>
        <p:spPr>
          <a:xfrm>
            <a:off x="252000" y="2808000"/>
            <a:ext cx="720080" cy="369332"/>
          </a:xfrm>
          <a:prstGeom prst="rect">
            <a:avLst/>
          </a:prstGeom>
          <a:gradFill>
            <a:gsLst>
              <a:gs pos="0">
                <a:srgbClr val="FFEFD1"/>
              </a:gs>
              <a:gs pos="64999">
                <a:srgbClr val="F0EBD5"/>
              </a:gs>
              <a:gs pos="100000">
                <a:srgbClr val="D1C39F"/>
              </a:gs>
            </a:gsLst>
            <a:lin ang="5400000" scaled="0"/>
          </a:gradFill>
          <a:ln>
            <a:solidFill>
              <a:schemeClr val="bg2">
                <a:lumMod val="60000"/>
                <a:lumOff val="40000"/>
              </a:schemeClr>
            </a:solidFill>
          </a:ln>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ru-RU" b="1" i="1" dirty="0" smtClean="0">
                <a:solidFill>
                  <a:schemeClr val="bg2"/>
                </a:solidFill>
              </a:rPr>
              <a:t>нет</a:t>
            </a:r>
            <a:endParaRPr lang="ru-RU" b="1" i="1" dirty="0">
              <a:solidFill>
                <a:schemeClr val="bg2"/>
              </a:solidFill>
            </a:endParaRPr>
          </a:p>
        </p:txBody>
      </p:sp>
      <p:sp>
        <p:nvSpPr>
          <p:cNvPr id="6" name="TextBox 5"/>
          <p:cNvSpPr txBox="1"/>
          <p:nvPr/>
        </p:nvSpPr>
        <p:spPr>
          <a:xfrm>
            <a:off x="3203848" y="4572000"/>
            <a:ext cx="1116124" cy="369332"/>
          </a:xfrm>
          <a:prstGeom prst="rect">
            <a:avLst/>
          </a:prstGeom>
          <a:gradFill>
            <a:gsLst>
              <a:gs pos="0">
                <a:schemeClr val="bg2">
                  <a:lumMod val="20000"/>
                  <a:lumOff val="80000"/>
                </a:schemeClr>
              </a:gs>
              <a:gs pos="56000">
                <a:schemeClr val="tx1"/>
              </a:gs>
              <a:gs pos="100000">
                <a:schemeClr val="accent1">
                  <a:lumMod val="20000"/>
                  <a:lumOff val="80000"/>
                </a:schemeClr>
              </a:gs>
            </a:gsLst>
            <a:lin ang="5400000" scaled="0"/>
          </a:gradFill>
          <a:ln>
            <a:solidFill>
              <a:schemeClr val="tx2">
                <a:lumMod val="5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ru-RU" b="1" i="1" dirty="0" smtClean="0">
                <a:solidFill>
                  <a:schemeClr val="bg1"/>
                </a:solidFill>
              </a:rPr>
              <a:t>в США</a:t>
            </a:r>
            <a:endParaRPr lang="ru-RU" b="1" i="1" dirty="0">
              <a:solidFill>
                <a:schemeClr val="bg1"/>
              </a:solidFill>
            </a:endParaRPr>
          </a:p>
        </p:txBody>
      </p:sp>
      <p:sp>
        <p:nvSpPr>
          <p:cNvPr id="8" name="TextBox 7"/>
          <p:cNvSpPr txBox="1"/>
          <p:nvPr/>
        </p:nvSpPr>
        <p:spPr>
          <a:xfrm>
            <a:off x="7812000" y="2880000"/>
            <a:ext cx="792088" cy="369332"/>
          </a:xfrm>
          <a:prstGeom prst="rect">
            <a:avLst/>
          </a:prstGeom>
          <a:gradFill>
            <a:gsLst>
              <a:gs pos="0">
                <a:schemeClr val="accent2">
                  <a:lumMod val="60000"/>
                  <a:lumOff val="40000"/>
                </a:schemeClr>
              </a:gs>
              <a:gs pos="46000">
                <a:schemeClr val="tx1"/>
              </a:gs>
              <a:gs pos="100000">
                <a:srgbClr val="FFFF00"/>
              </a:gs>
            </a:gsLst>
            <a:lin ang="5400000" scaled="0"/>
          </a:gradFill>
          <a:ln>
            <a:solidFill>
              <a:schemeClr val="bg2">
                <a:lumMod val="60000"/>
                <a:lumOff val="40000"/>
              </a:schemeClr>
            </a:solidFill>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ru-RU" b="1" i="1" dirty="0" smtClean="0">
                <a:solidFill>
                  <a:schemeClr val="bg1"/>
                </a:solidFill>
              </a:rPr>
              <a:t>зонд</a:t>
            </a:r>
            <a:endParaRPr lang="ru-RU" b="1" i="1" dirty="0">
              <a:solidFill>
                <a:schemeClr val="bg1"/>
              </a:solidFill>
            </a:endParaRPr>
          </a:p>
        </p:txBody>
      </p:sp>
      <p:sp>
        <p:nvSpPr>
          <p:cNvPr id="9" name="TextBox 8"/>
          <p:cNvSpPr txBox="1"/>
          <p:nvPr/>
        </p:nvSpPr>
        <p:spPr>
          <a:xfrm>
            <a:off x="539552" y="6336000"/>
            <a:ext cx="1512168" cy="369332"/>
          </a:xfrm>
          <a:prstGeom prst="rect">
            <a:avLst/>
          </a:prstGeom>
          <a:gradFill>
            <a:gsLst>
              <a:gs pos="0">
                <a:srgbClr val="8488C4"/>
              </a:gs>
              <a:gs pos="53000">
                <a:srgbClr val="D4DEFF"/>
              </a:gs>
              <a:gs pos="83000">
                <a:srgbClr val="D4DEFF"/>
              </a:gs>
              <a:gs pos="100000">
                <a:srgbClr val="96AB94"/>
              </a:gs>
            </a:gsLst>
            <a:lin ang="5400000" scaled="0"/>
          </a:gradFill>
          <a:ln>
            <a:solidFill>
              <a:schemeClr val="tx2">
                <a:lumMod val="25000"/>
              </a:schemeClr>
            </a:solidFill>
          </a:ln>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ru-RU" b="1" i="1" dirty="0" smtClean="0">
                <a:solidFill>
                  <a:schemeClr val="bg1"/>
                </a:solidFill>
              </a:rPr>
              <a:t>более 1000</a:t>
            </a:r>
            <a:endParaRPr lang="ru-RU" b="1" i="1" dirty="0">
              <a:solidFill>
                <a:schemeClr val="bg1"/>
              </a:solidFill>
            </a:endParaRPr>
          </a:p>
        </p:txBody>
      </p:sp>
      <p:sp>
        <p:nvSpPr>
          <p:cNvPr id="10" name="TextBox 9"/>
          <p:cNvSpPr txBox="1"/>
          <p:nvPr/>
        </p:nvSpPr>
        <p:spPr>
          <a:xfrm>
            <a:off x="5580112" y="6336000"/>
            <a:ext cx="3384376" cy="369332"/>
          </a:xfrm>
          <a:prstGeom prst="rect">
            <a:avLst/>
          </a:prstGeom>
          <a:gradFill>
            <a:gsLst>
              <a:gs pos="0">
                <a:srgbClr val="8488C4"/>
              </a:gs>
              <a:gs pos="53000">
                <a:srgbClr val="D4DEFF"/>
              </a:gs>
              <a:gs pos="83000">
                <a:srgbClr val="D4DEFF"/>
              </a:gs>
              <a:gs pos="100000">
                <a:srgbClr val="96AB94"/>
              </a:gs>
            </a:gsLst>
            <a:lin ang="5400000" scaled="0"/>
          </a:gradFill>
          <a:ln>
            <a:solidFill>
              <a:schemeClr val="tx2">
                <a:lumMod val="25000"/>
              </a:schemeClr>
            </a:solidFill>
          </a:ln>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ru-RU" b="1" i="1" dirty="0" smtClean="0">
                <a:solidFill>
                  <a:schemeClr val="bg1"/>
                </a:solidFill>
              </a:rPr>
              <a:t>во время сильной грозы</a:t>
            </a:r>
            <a:endParaRPr lang="ru-RU" b="1" i="1" dirty="0">
              <a:solidFill>
                <a:schemeClr val="bg1"/>
              </a:solidFill>
            </a:endParaRPr>
          </a:p>
        </p:txBody>
      </p:sp>
      <p:sp>
        <p:nvSpPr>
          <p:cNvPr id="14"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Подумай !</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17"/>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17"/>
                                        </p:tgtEl>
                                        <p:attrNameLst>
                                          <p:attrName>ppt_y</p:attrName>
                                        </p:attrNameLst>
                                      </p:cBhvr>
                                      <p:tavLst>
                                        <p:tav tm="0">
                                          <p:val>
                                            <p:strVal val="#ppt_y"/>
                                          </p:val>
                                        </p:tav>
                                        <p:tav tm="100000">
                                          <p:val>
                                            <p:strVal val="#ppt_y"/>
                                          </p:val>
                                        </p:tav>
                                      </p:tavLst>
                                    </p:anim>
                                    <p:animEffect transition="in" filter="fade">
                                      <p:cBhvr>
                                        <p:cTn id="10" dur="10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grpId="0" nodeType="clickEffect">
                                  <p:stCondLst>
                                    <p:cond delay="0"/>
                                  </p:stCondLst>
                                  <p:iterate type="lt">
                                    <p:tmPct val="10000"/>
                                  </p:iterate>
                                  <p:childTnLst>
                                    <p:set>
                                      <p:cBhvr>
                                        <p:cTn id="19" dur="1" fill="hold">
                                          <p:stCondLst>
                                            <p:cond delay="0"/>
                                          </p:stCondLst>
                                        </p:cTn>
                                        <p:tgtEl>
                                          <p:spTgt spid="19"/>
                                        </p:tgtEl>
                                        <p:attrNameLst>
                                          <p:attrName>style.visibility</p:attrName>
                                        </p:attrNameLst>
                                      </p:cBhvr>
                                      <p:to>
                                        <p:strVal val="visible"/>
                                      </p:to>
                                    </p:set>
                                    <p:anim calcmode="lin" valueType="num">
                                      <p:cBhvr>
                                        <p:cTn id="20" dur="500" fill="hold"/>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19"/>
                                        </p:tgtEl>
                                        <p:attrNameLst>
                                          <p:attrName>ppt_y</p:attrName>
                                        </p:attrNameLst>
                                      </p:cBhvr>
                                      <p:tavLst>
                                        <p:tav tm="0">
                                          <p:val>
                                            <p:strVal val="#ppt_y"/>
                                          </p:val>
                                        </p:tav>
                                        <p:tav tm="100000">
                                          <p:val>
                                            <p:strVal val="#ppt_y"/>
                                          </p:val>
                                        </p:tav>
                                      </p:tavLst>
                                    </p:anim>
                                    <p:anim calcmode="lin" valueType="num">
                                      <p:cBhvr>
                                        <p:cTn id="22" dur="500" fill="hold"/>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19"/>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39" presetClass="entr" presetSubtype="0" accel="100000" fill="hold" grpId="0" nodeType="click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ppt_h</p:attrName>
                                        </p:attrNameLst>
                                      </p:cBhvr>
                                      <p:tavLst>
                                        <p:tav tm="0">
                                          <p:val>
                                            <p:strVal val="#ppt_h/20"/>
                                          </p:val>
                                        </p:tav>
                                        <p:tav tm="50000">
                                          <p:val>
                                            <p:strVal val="#ppt_h/20"/>
                                          </p:val>
                                        </p:tav>
                                        <p:tav tm="100000">
                                          <p:val>
                                            <p:strVal val="#ppt_h"/>
                                          </p:val>
                                        </p:tav>
                                      </p:tavLst>
                                    </p:anim>
                                    <p:anim calcmode="lin" valueType="num">
                                      <p:cBhvr>
                                        <p:cTn id="35" dur="500" fill="hold"/>
                                        <p:tgtEl>
                                          <p:spTgt spid="18"/>
                                        </p:tgtEl>
                                        <p:attrNameLst>
                                          <p:attrName>ppt_w</p:attrName>
                                        </p:attrNameLst>
                                      </p:cBhvr>
                                      <p:tavLst>
                                        <p:tav tm="0">
                                          <p:val>
                                            <p:strVal val="#ppt_w+.3"/>
                                          </p:val>
                                        </p:tav>
                                        <p:tav tm="50000">
                                          <p:val>
                                            <p:strVal val="#ppt_w+.3"/>
                                          </p:val>
                                        </p:tav>
                                        <p:tav tm="100000">
                                          <p:val>
                                            <p:strVal val="#ppt_w"/>
                                          </p:val>
                                        </p:tav>
                                      </p:tavLst>
                                    </p:anim>
                                    <p:anim calcmode="lin" valueType="num">
                                      <p:cBhvr>
                                        <p:cTn id="36" dur="500" fill="hold"/>
                                        <p:tgtEl>
                                          <p:spTgt spid="18"/>
                                        </p:tgtEl>
                                        <p:attrNameLst>
                                          <p:attrName>ppt_x</p:attrName>
                                        </p:attrNameLst>
                                      </p:cBhvr>
                                      <p:tavLst>
                                        <p:tav tm="0">
                                          <p:val>
                                            <p:strVal val="#ppt_x-.3"/>
                                          </p:val>
                                        </p:tav>
                                        <p:tav tm="50000">
                                          <p:val>
                                            <p:strVal val="#ppt_x"/>
                                          </p:val>
                                        </p:tav>
                                        <p:tav tm="100000">
                                          <p:val>
                                            <p:strVal val="#ppt_x"/>
                                          </p:val>
                                        </p:tav>
                                      </p:tavLst>
                                    </p:anim>
                                    <p:anim calcmode="lin" valueType="num">
                                      <p:cBhvr>
                                        <p:cTn id="37"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 from="(-#ppt_w/2)" to="(#ppt_x)" calcmode="lin" valueType="num">
                                      <p:cBhvr>
                                        <p:cTn id="47" dur="600" fill="hold">
                                          <p:stCondLst>
                                            <p:cond delay="0"/>
                                          </p:stCondLst>
                                        </p:cTn>
                                        <p:tgtEl>
                                          <p:spTgt spid="20"/>
                                        </p:tgtEl>
                                        <p:attrNameLst>
                                          <p:attrName>ppt_x</p:attrName>
                                        </p:attrNameLst>
                                      </p:cBhvr>
                                    </p:anim>
                                    <p:anim from="0" to="-1.0" calcmode="lin" valueType="num">
                                      <p:cBhvr>
                                        <p:cTn id="48" dur="200" decel="50000" autoRev="1" fill="hold">
                                          <p:stCondLst>
                                            <p:cond delay="600"/>
                                          </p:stCondLst>
                                        </p:cTn>
                                        <p:tgtEl>
                                          <p:spTgt spid="20"/>
                                        </p:tgtEl>
                                        <p:attrNameLst>
                                          <p:attrName>xshear</p:attrName>
                                        </p:attrNameLst>
                                      </p:cBhvr>
                                    </p:anim>
                                    <p:animScale>
                                      <p:cBhvr>
                                        <p:cTn id="49" dur="200" decel="100000" autoRev="1" fill="hold">
                                          <p:stCondLst>
                                            <p:cond delay="600"/>
                                          </p:stCondLst>
                                        </p:cTn>
                                        <p:tgtEl>
                                          <p:spTgt spid="20"/>
                                        </p:tgtEl>
                                      </p:cBhvr>
                                      <p:from x="100000" y="100000"/>
                                      <p:to x="80000" y="100000"/>
                                    </p:animScale>
                                    <p:anim by="(#ppt_h/3+#ppt_w*0.1)" calcmode="lin" valueType="num">
                                      <p:cBhvr additive="sum">
                                        <p:cTn id="50" dur="200" decel="100000" autoRev="1" fill="hold">
                                          <p:stCondLst>
                                            <p:cond delay="600"/>
                                          </p:stCondLst>
                                        </p:cTn>
                                        <p:tgtEl>
                                          <p:spTgt spid="20"/>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21"/>
                                        </p:tgtEl>
                                        <p:attrNameLst>
                                          <p:attrName>style.visibility</p:attrName>
                                        </p:attrNameLst>
                                      </p:cBhvr>
                                      <p:to>
                                        <p:strVal val="visible"/>
                                      </p:to>
                                    </p:set>
                                    <p:animEffect transition="in" filter="circle(in)">
                                      <p:cBhvr>
                                        <p:cTn id="60" dur="2000"/>
                                        <p:tgtEl>
                                          <p:spTgt spid="21"/>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fade">
                                      <p:cBhvr>
                                        <p:cTn id="6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4" grpId="0" animBg="1"/>
      <p:bldP spid="6" grpId="0" animBg="1"/>
      <p:bldP spid="8" grpId="0" animBg="1"/>
      <p:bldP spid="9"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4"/>
          <p:cNvSpPr txBox="1">
            <a:spLocks/>
          </p:cNvSpPr>
          <p:nvPr/>
        </p:nvSpPr>
        <p:spPr>
          <a:xfrm>
            <a:off x="0" y="0"/>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Вопросы и задания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10" name="TextBox 9"/>
          <p:cNvSpPr txBox="1"/>
          <p:nvPr/>
        </p:nvSpPr>
        <p:spPr>
          <a:xfrm>
            <a:off x="214282" y="642918"/>
            <a:ext cx="6000792" cy="3046988"/>
          </a:xfrm>
          <a:prstGeom prst="rect">
            <a:avLst/>
          </a:prstGeom>
          <a:noFill/>
        </p:spPr>
        <p:txBody>
          <a:bodyPr wrap="square" rtlCol="0">
            <a:spAutoFit/>
          </a:bodyPr>
          <a:lstStyle/>
          <a:p>
            <a:pPr lvl="0"/>
            <a:r>
              <a:rPr lang="ru-RU" sz="2400" dirty="0" smtClean="0">
                <a:solidFill>
                  <a:srgbClr val="002060"/>
                </a:solidFill>
              </a:rPr>
              <a:t>1. Что собой представляет смерч как метеорологическое явление? </a:t>
            </a:r>
          </a:p>
          <a:p>
            <a:pPr lvl="0"/>
            <a:r>
              <a:rPr lang="ru-RU" sz="2400" dirty="0" smtClean="0">
                <a:solidFill>
                  <a:srgbClr val="002060"/>
                </a:solidFill>
              </a:rPr>
              <a:t>2. Какую опасность представляет смерч для жизни человека? </a:t>
            </a:r>
          </a:p>
          <a:p>
            <a:pPr lvl="0"/>
            <a:r>
              <a:rPr lang="ru-RU" sz="2400" dirty="0" smtClean="0">
                <a:solidFill>
                  <a:srgbClr val="002060"/>
                </a:solidFill>
              </a:rPr>
              <a:t>3. Опишите признаки появления смерча. </a:t>
            </a:r>
          </a:p>
          <a:p>
            <a:pPr lvl="0"/>
            <a:r>
              <a:rPr lang="ru-RU" sz="2400" dirty="0" smtClean="0">
                <a:solidFill>
                  <a:srgbClr val="002060"/>
                </a:solidFill>
              </a:rPr>
              <a:t>4. В дневнике безопасности опишите известные вам примеры появления смерчей, их последствия. </a:t>
            </a:r>
            <a:endParaRPr lang="ru-RU" sz="2400" dirty="0">
              <a:solidFill>
                <a:srgbClr val="002060"/>
              </a:solidFill>
            </a:endParaRPr>
          </a:p>
        </p:txBody>
      </p:sp>
      <p:sp>
        <p:nvSpPr>
          <p:cNvPr id="8" name="Заголовок 4"/>
          <p:cNvSpPr txBox="1">
            <a:spLocks/>
          </p:cNvSpPr>
          <p:nvPr/>
        </p:nvSpPr>
        <p:spPr>
          <a:xfrm>
            <a:off x="0" y="4071942"/>
            <a:ext cx="9144000" cy="642918"/>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Ситуационная задача</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9" name="TextBox 8"/>
          <p:cNvSpPr txBox="1"/>
          <p:nvPr/>
        </p:nvSpPr>
        <p:spPr>
          <a:xfrm>
            <a:off x="285720" y="4714884"/>
            <a:ext cx="7500990" cy="830997"/>
          </a:xfrm>
          <a:prstGeom prst="rect">
            <a:avLst/>
          </a:prstGeom>
          <a:noFill/>
        </p:spPr>
        <p:txBody>
          <a:bodyPr wrap="square" rtlCol="0">
            <a:spAutoFit/>
          </a:bodyPr>
          <a:lstStyle/>
          <a:p>
            <a:r>
              <a:rPr lang="ru-RU" sz="2400" dirty="0" smtClean="0">
                <a:solidFill>
                  <a:srgbClr val="002060"/>
                </a:solidFill>
              </a:rPr>
              <a:t>Сформулируйте правила личной безопасности и обоснуйте свои действия при смерче. </a:t>
            </a:r>
            <a:endParaRPr lang="ru-RU" sz="2400" dirty="0">
              <a:solidFill>
                <a:srgbClr val="002060"/>
              </a:solidFill>
            </a:endParaRPr>
          </a:p>
        </p:txBody>
      </p:sp>
      <p:pic>
        <p:nvPicPr>
          <p:cNvPr id="11" name="Рисунок 10" descr="Рисунок24.jpg"/>
          <p:cNvPicPr>
            <a:picLocks noChangeAspect="1"/>
          </p:cNvPicPr>
          <p:nvPr/>
        </p:nvPicPr>
        <p:blipFill>
          <a:blip r:embed="rId2"/>
          <a:stretch>
            <a:fillRect/>
          </a:stretch>
        </p:blipFill>
        <p:spPr>
          <a:xfrm>
            <a:off x="6357950" y="785794"/>
            <a:ext cx="2484800" cy="142876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География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5" name="TextBox 4"/>
          <p:cNvSpPr txBox="1"/>
          <p:nvPr/>
        </p:nvSpPr>
        <p:spPr>
          <a:xfrm>
            <a:off x="214282" y="5357826"/>
            <a:ext cx="8929718" cy="830997"/>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Места, где могут образовываться смерчи, на карте имеют оранжевый цвет</a:t>
            </a:r>
            <a:endParaRPr lang="ru-RU" sz="2400" dirty="0">
              <a:solidFill>
                <a:srgbClr val="002060"/>
              </a:solidFill>
              <a:effectLst>
                <a:glow rad="101600">
                  <a:schemeClr val="accent2">
                    <a:lumMod val="20000"/>
                    <a:lumOff val="80000"/>
                    <a:alpha val="60000"/>
                  </a:schemeClr>
                </a:glow>
              </a:effectLst>
            </a:endParaRPr>
          </a:p>
        </p:txBody>
      </p:sp>
      <p:pic>
        <p:nvPicPr>
          <p:cNvPr id="6" name="Рисунок 5" descr="Рисунок3.jpg"/>
          <p:cNvPicPr>
            <a:picLocks noChangeAspect="1"/>
          </p:cNvPicPr>
          <p:nvPr/>
        </p:nvPicPr>
        <p:blipFill>
          <a:blip r:embed="rId2"/>
          <a:stretch>
            <a:fillRect/>
          </a:stretch>
        </p:blipFill>
        <p:spPr>
          <a:xfrm>
            <a:off x="285720" y="785794"/>
            <a:ext cx="8459351" cy="455747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Опасные районы</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5" name="TextBox 4"/>
          <p:cNvSpPr txBox="1"/>
          <p:nvPr/>
        </p:nvSpPr>
        <p:spPr>
          <a:xfrm>
            <a:off x="214282" y="714356"/>
            <a:ext cx="4643470" cy="3416320"/>
          </a:xfrm>
          <a:prstGeom prst="rect">
            <a:avLst/>
          </a:prstGeom>
          <a:noFill/>
        </p:spPr>
        <p:txBody>
          <a:bodyPr wrap="square" rtlCol="0">
            <a:spAutoFit/>
          </a:bodyPr>
          <a:lstStyle/>
          <a:p>
            <a:r>
              <a:rPr lang="ru-RU" sz="2400" dirty="0" smtClean="0">
                <a:solidFill>
                  <a:srgbClr val="002060"/>
                </a:solidFill>
              </a:rPr>
              <a:t>На территории России смерчи чаще всего возникают в центральных областях, Поволжье, на Урале, в Сибири, на побережьях и в акваториях Черного, Азовского, Каспийского и Балтийского морей . </a:t>
            </a:r>
          </a:p>
          <a:p>
            <a:endParaRPr lang="ru-RU" sz="2400" dirty="0">
              <a:solidFill>
                <a:srgbClr val="002060"/>
              </a:solidFill>
            </a:endParaRPr>
          </a:p>
        </p:txBody>
      </p:sp>
      <p:sp>
        <p:nvSpPr>
          <p:cNvPr id="8" name="TextBox 7"/>
          <p:cNvSpPr txBox="1"/>
          <p:nvPr/>
        </p:nvSpPr>
        <p:spPr>
          <a:xfrm>
            <a:off x="214282" y="4714884"/>
            <a:ext cx="8429684" cy="1569660"/>
          </a:xfrm>
          <a:prstGeom prst="rect">
            <a:avLst/>
          </a:prstGeom>
          <a:noFill/>
        </p:spPr>
        <p:txBody>
          <a:bodyPr wrap="square" rtlCol="0">
            <a:spAutoFit/>
          </a:bodyPr>
          <a:lstStyle/>
          <a:p>
            <a:r>
              <a:rPr lang="ru-RU" sz="2400" i="1" dirty="0" smtClean="0">
                <a:solidFill>
                  <a:srgbClr val="FF0000"/>
                </a:solidFill>
                <a:effectLst>
                  <a:glow rad="101600">
                    <a:schemeClr val="accent2">
                      <a:lumMod val="20000"/>
                      <a:lumOff val="80000"/>
                      <a:alpha val="40000"/>
                    </a:schemeClr>
                  </a:glow>
                </a:effectLst>
              </a:rPr>
              <a:t>Наиболее опасными районами по риску возникновения смерчей являются побережье Черного моря и Центральный экономический район, включая </a:t>
            </a:r>
            <a:br>
              <a:rPr lang="ru-RU" sz="2400" i="1" dirty="0" smtClean="0">
                <a:solidFill>
                  <a:srgbClr val="FF0000"/>
                </a:solidFill>
                <a:effectLst>
                  <a:glow rad="101600">
                    <a:schemeClr val="accent2">
                      <a:lumMod val="20000"/>
                      <a:lumOff val="80000"/>
                      <a:alpha val="40000"/>
                    </a:schemeClr>
                  </a:glow>
                </a:effectLst>
              </a:rPr>
            </a:br>
            <a:r>
              <a:rPr lang="ru-RU" sz="2400" i="1" dirty="0" smtClean="0">
                <a:solidFill>
                  <a:srgbClr val="FF0000"/>
                </a:solidFill>
                <a:effectLst>
                  <a:glow rad="101600">
                    <a:schemeClr val="accent2">
                      <a:lumMod val="20000"/>
                      <a:lumOff val="80000"/>
                      <a:alpha val="40000"/>
                    </a:schemeClr>
                  </a:glow>
                </a:effectLst>
              </a:rPr>
              <a:t>Московский регион. </a:t>
            </a:r>
            <a:endParaRPr lang="ru-RU" sz="2400" i="1" dirty="0">
              <a:solidFill>
                <a:srgbClr val="FF0000"/>
              </a:solidFill>
              <a:effectLst>
                <a:glow rad="101600">
                  <a:schemeClr val="accent2">
                    <a:lumMod val="20000"/>
                    <a:lumOff val="80000"/>
                    <a:alpha val="40000"/>
                  </a:schemeClr>
                </a:glow>
              </a:effectLst>
            </a:endParaRPr>
          </a:p>
        </p:txBody>
      </p:sp>
      <p:pic>
        <p:nvPicPr>
          <p:cNvPr id="6" name="Рисунок 5" descr="Рисунок4.jpg"/>
          <p:cNvPicPr>
            <a:picLocks noChangeAspect="1"/>
          </p:cNvPicPr>
          <p:nvPr/>
        </p:nvPicPr>
        <p:blipFill>
          <a:blip r:embed="rId2"/>
          <a:stretch>
            <a:fillRect/>
          </a:stretch>
        </p:blipFill>
        <p:spPr>
          <a:xfrm>
            <a:off x="5214942" y="714356"/>
            <a:ext cx="2790825" cy="404812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Что такое смерч?</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5" name="TextBox 4"/>
          <p:cNvSpPr txBox="1"/>
          <p:nvPr/>
        </p:nvSpPr>
        <p:spPr>
          <a:xfrm>
            <a:off x="214282" y="714356"/>
            <a:ext cx="4071966" cy="3847207"/>
          </a:xfrm>
          <a:prstGeom prst="rect">
            <a:avLst/>
          </a:prstGeom>
          <a:noFill/>
        </p:spPr>
        <p:txBody>
          <a:bodyPr wrap="square" rtlCol="0">
            <a:spAutoFit/>
          </a:bodyPr>
          <a:lstStyle/>
          <a:p>
            <a:pPr>
              <a:buNone/>
            </a:pPr>
            <a:r>
              <a:rPr lang="ru-RU" sz="2400" dirty="0" smtClean="0">
                <a:solidFill>
                  <a:srgbClr val="FF0000"/>
                </a:solidFill>
              </a:rPr>
              <a:t>Смерч – это атмосферный вихрь</a:t>
            </a:r>
            <a:r>
              <a:rPr lang="ru-RU" sz="2400" dirty="0" smtClean="0">
                <a:solidFill>
                  <a:srgbClr val="002060"/>
                </a:solidFill>
              </a:rPr>
              <a:t>, возникающий в грозовом облаке и распространяющийся вниз, часто до самой поверхности Земли, в виде тёмного облачного</a:t>
            </a:r>
            <a:r>
              <a:rPr lang="ru-RU" sz="2800" dirty="0" smtClean="0">
                <a:solidFill>
                  <a:srgbClr val="002060"/>
                </a:solidFill>
              </a:rPr>
              <a:t> </a:t>
            </a:r>
            <a:r>
              <a:rPr lang="ru-RU" sz="2400" dirty="0" smtClean="0">
                <a:solidFill>
                  <a:srgbClr val="002060"/>
                </a:solidFill>
              </a:rPr>
              <a:t>рукава или хобота диаметром в десятки и сотни метров. </a:t>
            </a:r>
          </a:p>
          <a:p>
            <a:endParaRPr lang="ru-RU" sz="2400" dirty="0">
              <a:solidFill>
                <a:srgbClr val="002060"/>
              </a:solidFill>
            </a:endParaRPr>
          </a:p>
        </p:txBody>
      </p:sp>
      <p:sp>
        <p:nvSpPr>
          <p:cNvPr id="8" name="TextBox 7"/>
          <p:cNvSpPr txBox="1"/>
          <p:nvPr/>
        </p:nvSpPr>
        <p:spPr>
          <a:xfrm>
            <a:off x="214282" y="4286256"/>
            <a:ext cx="8215402" cy="1938992"/>
          </a:xfrm>
          <a:prstGeom prst="rect">
            <a:avLst/>
          </a:prstGeom>
          <a:noFill/>
        </p:spPr>
        <p:txBody>
          <a:bodyPr wrap="square" rtlCol="0">
            <a:spAutoFit/>
          </a:bodyPr>
          <a:lstStyle/>
          <a:p>
            <a:r>
              <a:rPr lang="ru-RU" sz="2400" i="1" dirty="0" smtClean="0">
                <a:solidFill>
                  <a:srgbClr val="FF0000"/>
                </a:solidFill>
                <a:effectLst>
                  <a:glow rad="101600">
                    <a:schemeClr val="accent2">
                      <a:lumMod val="20000"/>
                      <a:lumOff val="80000"/>
                      <a:alpha val="60000"/>
                    </a:schemeClr>
                  </a:glow>
                </a:effectLst>
              </a:rPr>
              <a:t>Иными словами, смерч представляет собой </a:t>
            </a:r>
            <a:r>
              <a:rPr lang="ru-RU" sz="2400" i="1" dirty="0" smtClean="0">
                <a:solidFill>
                  <a:srgbClr val="002060"/>
                </a:solidFill>
                <a:effectLst>
                  <a:glow rad="101600">
                    <a:schemeClr val="accent2">
                      <a:lumMod val="20000"/>
                      <a:lumOff val="80000"/>
                      <a:alpha val="60000"/>
                    </a:schemeClr>
                  </a:glow>
                </a:effectLst>
              </a:rPr>
              <a:t>сильный вихрь </a:t>
            </a:r>
            <a:r>
              <a:rPr lang="ru-RU" sz="2400" i="1" dirty="0" smtClean="0">
                <a:solidFill>
                  <a:srgbClr val="FF0000"/>
                </a:solidFill>
                <a:effectLst>
                  <a:glow rad="101600">
                    <a:schemeClr val="accent2">
                      <a:lumMod val="20000"/>
                      <a:lumOff val="80000"/>
                      <a:alpha val="60000"/>
                    </a:schemeClr>
                  </a:glow>
                </a:effectLst>
              </a:rPr>
              <a:t>в виде воронки, спускающейся от нижней границы облаков. Этот вихрь иногда называют </a:t>
            </a:r>
            <a:r>
              <a:rPr lang="ru-RU" sz="2400" i="1" dirty="0" smtClean="0">
                <a:solidFill>
                  <a:srgbClr val="002060"/>
                </a:solidFill>
                <a:effectLst>
                  <a:glow rad="101600">
                    <a:schemeClr val="accent2">
                      <a:lumMod val="20000"/>
                      <a:lumOff val="80000"/>
                      <a:alpha val="60000"/>
                    </a:schemeClr>
                  </a:glow>
                </a:effectLst>
              </a:rPr>
              <a:t>тромбом</a:t>
            </a:r>
            <a:r>
              <a:rPr lang="ru-RU" sz="2400" i="1" dirty="0" smtClean="0">
                <a:solidFill>
                  <a:srgbClr val="FF0000"/>
                </a:solidFill>
                <a:effectLst>
                  <a:glow rad="101600">
                    <a:schemeClr val="accent2">
                      <a:lumMod val="20000"/>
                      <a:lumOff val="80000"/>
                      <a:alpha val="60000"/>
                    </a:schemeClr>
                  </a:glow>
                </a:effectLst>
              </a:rPr>
              <a:t> (при условии, что он проносится над сушей), а в Северной Америке его называют </a:t>
            </a:r>
            <a:r>
              <a:rPr lang="ru-RU" sz="2400" i="1" dirty="0" smtClean="0">
                <a:solidFill>
                  <a:srgbClr val="002060"/>
                </a:solidFill>
                <a:effectLst>
                  <a:glow rad="101600">
                    <a:schemeClr val="accent2">
                      <a:lumMod val="20000"/>
                      <a:lumOff val="80000"/>
                      <a:alpha val="60000"/>
                    </a:schemeClr>
                  </a:glow>
                </a:effectLst>
              </a:rPr>
              <a:t>торнадо</a:t>
            </a:r>
            <a:r>
              <a:rPr lang="ru-RU" sz="2400" i="1" dirty="0" smtClean="0">
                <a:solidFill>
                  <a:srgbClr val="FF0000"/>
                </a:solidFill>
                <a:effectLst>
                  <a:glow rad="101600">
                    <a:schemeClr val="accent2">
                      <a:lumMod val="20000"/>
                      <a:lumOff val="80000"/>
                      <a:alpha val="60000"/>
                    </a:schemeClr>
                  </a:glow>
                </a:effectLst>
              </a:rPr>
              <a:t>.</a:t>
            </a:r>
            <a:endParaRPr lang="ru-RU" sz="2400" i="1" dirty="0">
              <a:solidFill>
                <a:srgbClr val="FF0000"/>
              </a:solidFill>
              <a:effectLst>
                <a:glow rad="101600">
                  <a:schemeClr val="accent2">
                    <a:lumMod val="20000"/>
                    <a:lumOff val="80000"/>
                    <a:alpha val="60000"/>
                  </a:schemeClr>
                </a:glow>
              </a:effectLst>
            </a:endParaRPr>
          </a:p>
        </p:txBody>
      </p:sp>
      <p:pic>
        <p:nvPicPr>
          <p:cNvPr id="7" name="Рисунок 6" descr="Рисунок5.JPG"/>
          <p:cNvPicPr>
            <a:picLocks noChangeAspect="1"/>
          </p:cNvPicPr>
          <p:nvPr/>
        </p:nvPicPr>
        <p:blipFill>
          <a:blip r:embed="rId2"/>
          <a:stretch>
            <a:fillRect/>
          </a:stretch>
        </p:blipFill>
        <p:spPr>
          <a:xfrm>
            <a:off x="4357686" y="785794"/>
            <a:ext cx="4507033" cy="3000396"/>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Причины образования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sp>
        <p:nvSpPr>
          <p:cNvPr id="8" name="TextBox 7"/>
          <p:cNvSpPr txBox="1"/>
          <p:nvPr/>
        </p:nvSpPr>
        <p:spPr>
          <a:xfrm>
            <a:off x="0" y="5072074"/>
            <a:ext cx="9144000" cy="1569660"/>
          </a:xfrm>
          <a:prstGeom prst="rect">
            <a:avLst/>
          </a:prstGeom>
          <a:noFill/>
        </p:spPr>
        <p:txBody>
          <a:bodyPr wrap="square" rtlCol="0">
            <a:spAutoFit/>
          </a:bodyPr>
          <a:lstStyle/>
          <a:p>
            <a:r>
              <a:rPr lang="ru-RU" sz="2400" i="1" dirty="0" smtClean="0">
                <a:solidFill>
                  <a:srgbClr val="FF0000"/>
                </a:solidFill>
                <a:effectLst>
                  <a:glow rad="101600">
                    <a:schemeClr val="accent2">
                      <a:lumMod val="20000"/>
                      <a:lumOff val="80000"/>
                      <a:alpha val="60000"/>
                    </a:schemeClr>
                  </a:glow>
                </a:effectLst>
              </a:rPr>
              <a:t>Смерчи образуются, когда сталкиваются две большие воздушные массы различной температуры и влажности, причем в нижних слоях воздух теплый, а в верхних – холодный. </a:t>
            </a:r>
            <a:endParaRPr lang="ru-RU" sz="2400" i="1" dirty="0">
              <a:solidFill>
                <a:srgbClr val="FF0000"/>
              </a:solidFill>
              <a:effectLst>
                <a:glow rad="101600">
                  <a:schemeClr val="accent2">
                    <a:lumMod val="20000"/>
                    <a:lumOff val="80000"/>
                    <a:alpha val="60000"/>
                  </a:schemeClr>
                </a:glow>
              </a:effectLst>
            </a:endParaRPr>
          </a:p>
        </p:txBody>
      </p:sp>
      <p:pic>
        <p:nvPicPr>
          <p:cNvPr id="7" name="Рисунок 6" descr="Рисунок1.jpg"/>
          <p:cNvPicPr>
            <a:picLocks noChangeAspect="1"/>
          </p:cNvPicPr>
          <p:nvPr/>
        </p:nvPicPr>
        <p:blipFill>
          <a:blip r:embed="rId2"/>
          <a:stretch>
            <a:fillRect/>
          </a:stretch>
        </p:blipFill>
        <p:spPr>
          <a:xfrm>
            <a:off x="0" y="648000"/>
            <a:ext cx="9144000" cy="4371975"/>
          </a:xfrm>
          <a:prstGeom prst="rect">
            <a:avLst/>
          </a:prstGeom>
          <a:ln>
            <a:solidFill>
              <a:schemeClr val="tx2">
                <a:lumMod val="50000"/>
              </a:schemeClr>
            </a:solidFill>
          </a:ln>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4786346" cy="6001643"/>
          </a:xfrm>
          <a:prstGeom prst="rect">
            <a:avLst/>
          </a:prstGeom>
          <a:noFill/>
        </p:spPr>
        <p:txBody>
          <a:bodyPr wrap="square" rtlCol="0">
            <a:spAutoFit/>
          </a:bodyPr>
          <a:lstStyle/>
          <a:p>
            <a:r>
              <a:rPr lang="ru-RU" sz="2400" dirty="0" smtClean="0">
                <a:solidFill>
                  <a:srgbClr val="002060"/>
                </a:solidFill>
                <a:effectLst>
                  <a:glow rad="101600">
                    <a:schemeClr val="accent2">
                      <a:lumMod val="20000"/>
                      <a:lumOff val="80000"/>
                      <a:alpha val="60000"/>
                    </a:schemeClr>
                  </a:glow>
                </a:effectLst>
              </a:rPr>
              <a:t>В горизонтальном сечении смерч представляет собой ядро, окруженное вихрем, в котором имеются восходящие потоки воздуха, движущиеся вокруг ядра и способные поднимать (всасывать) любые предметы, вплоть до железнодорожных вагонов массой до 13 т. Подъемная сила в смерче зависит от скорости ветра, вращающегося вокруг ядра. В смерче имеются также сильные нисходящие потоки. </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Строение</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6" name="Рисунок 5" descr="Рисунок7.jpg"/>
          <p:cNvPicPr>
            <a:picLocks noChangeAspect="1"/>
          </p:cNvPicPr>
          <p:nvPr/>
        </p:nvPicPr>
        <p:blipFill>
          <a:blip r:embed="rId2"/>
          <a:stretch>
            <a:fillRect/>
          </a:stretch>
        </p:blipFill>
        <p:spPr>
          <a:xfrm>
            <a:off x="4837756" y="928670"/>
            <a:ext cx="3925249" cy="500066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4357718" cy="3416320"/>
          </a:xfrm>
          <a:prstGeom prst="rect">
            <a:avLst/>
          </a:prstGeom>
          <a:noFill/>
        </p:spPr>
        <p:txBody>
          <a:bodyPr wrap="square" rtlCol="0">
            <a:spAutoFit/>
          </a:bodyPr>
          <a:lstStyle/>
          <a:p>
            <a:r>
              <a:rPr lang="ru-RU" sz="2400" dirty="0" smtClean="0">
                <a:solidFill>
                  <a:srgbClr val="002060"/>
                </a:solidFill>
              </a:rPr>
              <a:t>Основной составной частью смерча является воронка, которая представляет собой спиральный вихрь. В стенках смерча движение воздуха направлено по спирали и нередко достигает скорости до 200 м/с (720 км/ч). </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Строение</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6" name="Рисунок 5" descr="Рисунок8.gif"/>
          <p:cNvPicPr>
            <a:picLocks noChangeAspect="1"/>
          </p:cNvPicPr>
          <p:nvPr/>
        </p:nvPicPr>
        <p:blipFill>
          <a:blip r:embed="rId2"/>
          <a:stretch>
            <a:fillRect/>
          </a:stretch>
        </p:blipFill>
        <p:spPr>
          <a:xfrm>
            <a:off x="4714876" y="857232"/>
            <a:ext cx="3286148" cy="4785652"/>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714356"/>
            <a:ext cx="4071966" cy="5632311"/>
          </a:xfrm>
          <a:prstGeom prst="rect">
            <a:avLst/>
          </a:prstGeom>
          <a:noFill/>
        </p:spPr>
        <p:txBody>
          <a:bodyPr wrap="square" rtlCol="0">
            <a:spAutoFit/>
          </a:bodyPr>
          <a:lstStyle/>
          <a:p>
            <a:r>
              <a:rPr lang="ru-RU" sz="2400" b="1" i="1" dirty="0" err="1" smtClean="0">
                <a:solidFill>
                  <a:srgbClr val="FF0000"/>
                </a:solidFill>
              </a:rPr>
              <a:t>Бичеподобные</a:t>
            </a:r>
            <a:endParaRPr lang="ru-RU" sz="2400" b="1" i="1" dirty="0" smtClean="0">
              <a:solidFill>
                <a:srgbClr val="FF0000"/>
              </a:solidFill>
            </a:endParaRPr>
          </a:p>
          <a:p>
            <a:r>
              <a:rPr lang="ru-RU" sz="2400" dirty="0" smtClean="0">
                <a:solidFill>
                  <a:srgbClr val="002060"/>
                </a:solidFill>
              </a:rPr>
              <a:t>Это наиболее распространённый тип смерчей. Воронка выглядит гладкой, тонкой, может быть весьма извилистой. Длина воронки значительно превосходит её радиус. Слабые смерчи и опускающиеся на воду смерчевые воронки, как правило, являются </a:t>
            </a:r>
            <a:r>
              <a:rPr lang="ru-RU" sz="2400" dirty="0" err="1" smtClean="0">
                <a:solidFill>
                  <a:srgbClr val="002060"/>
                </a:solidFill>
              </a:rPr>
              <a:t>бичеподобными</a:t>
            </a:r>
            <a:r>
              <a:rPr lang="ru-RU" sz="2400" dirty="0" smtClean="0">
                <a:solidFill>
                  <a:srgbClr val="002060"/>
                </a:solidFill>
              </a:rPr>
              <a:t> смерчами.</a:t>
            </a:r>
          </a:p>
          <a:p>
            <a:endParaRPr lang="ru-RU" sz="2400" dirty="0">
              <a:solidFill>
                <a:srgbClr val="002060"/>
              </a:solidFill>
              <a:effectLst>
                <a:glow rad="101600">
                  <a:schemeClr val="accent2">
                    <a:lumMod val="20000"/>
                    <a:lumOff val="80000"/>
                    <a:alpha val="60000"/>
                  </a:schemeClr>
                </a:glow>
              </a:effectLst>
            </a:endParaRPr>
          </a:p>
        </p:txBody>
      </p:sp>
      <p:sp>
        <p:nvSpPr>
          <p:cNvPr id="3" name="Заголовок 4"/>
          <p:cNvSpPr txBox="1">
            <a:spLocks/>
          </p:cNvSpPr>
          <p:nvPr/>
        </p:nvSpPr>
        <p:spPr>
          <a:xfrm>
            <a:off x="0" y="0"/>
            <a:ext cx="9144000" cy="92869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3600" b="0" i="0" u="none" strike="noStrike" kern="1200" cap="none" spc="0" normalizeH="0" baseline="0" noProof="0" dirty="0" smtClean="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rPr>
              <a:t>   Классификация</a:t>
            </a:r>
            <a:endParaRPr kumimoji="0" lang="ru-RU" sz="3600" b="0" i="0" u="none" strike="noStrike" kern="1200" cap="none" spc="0" normalizeH="0" baseline="0" noProof="0" dirty="0">
              <a:ln w="17780" cmpd="sng">
                <a:solidFill>
                  <a:srgbClr val="FFFFFF"/>
                </a:solidFill>
                <a:prstDash val="solid"/>
                <a:miter lim="800000"/>
              </a:ln>
              <a:gradFill rotWithShape="1">
                <a:gsLst>
                  <a:gs pos="0">
                    <a:srgbClr val="FF6600"/>
                  </a:gs>
                  <a:gs pos="45000">
                    <a:srgbClr val="FF6600"/>
                  </a:gs>
                  <a:gs pos="50000">
                    <a:srgbClr val="FF0000"/>
                  </a:gs>
                  <a:gs pos="100000">
                    <a:srgbClr val="4D0808"/>
                  </a:gs>
                </a:gsLst>
                <a:lin ang="5400000" scaled="0"/>
              </a:gradFill>
              <a:effectLst>
                <a:outerShdw blurRad="50800" algn="tl" rotWithShape="0">
                  <a:srgbClr val="000000"/>
                </a:outerShdw>
              </a:effectLst>
              <a:uLnTx/>
              <a:uFillTx/>
              <a:latin typeface="Impact" pitchFamily="34" charset="0"/>
              <a:ea typeface="+mj-ea"/>
              <a:cs typeface="+mj-cs"/>
            </a:endParaRPr>
          </a:p>
        </p:txBody>
      </p:sp>
      <p:pic>
        <p:nvPicPr>
          <p:cNvPr id="7" name="Picture 9" descr="i?id=7416544&amp;tov=0"/>
          <p:cNvPicPr>
            <a:picLocks noChangeAspect="1" noChangeArrowheads="1"/>
          </p:cNvPicPr>
          <p:nvPr/>
        </p:nvPicPr>
        <p:blipFill>
          <a:blip r:embed="rId2"/>
          <a:srcRect/>
          <a:stretch>
            <a:fillRect/>
          </a:stretch>
        </p:blipFill>
        <p:spPr>
          <a:xfrm>
            <a:off x="4429124" y="928670"/>
            <a:ext cx="3704551" cy="2643206"/>
          </a:xfrm>
          <a:prstGeom prst="rect">
            <a:avLst/>
          </a:prstGeom>
          <a:noFill/>
          <a:ln>
            <a:solidFill>
              <a:schemeClr val="tx2">
                <a:lumMod val="25000"/>
              </a:schemeClr>
            </a:solidFill>
          </a:ln>
        </p:spPr>
      </p:pic>
    </p:spTree>
  </p:cSld>
  <p:clrMapOvr>
    <a:masterClrMapping/>
  </p:clrMapOvr>
  <mc:AlternateContent xmlns:mc="http://schemas.openxmlformats.org/markup-compatibility/2006">
    <mc:Choice xmlns:p14="http://schemas.microsoft.com/office/powerpoint/2010/main" xmlns="" Requires="p14">
      <p:transition spd="slow" p14:dur="1200">
        <p14:prism dir="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557</TotalTime>
  <Words>1138</Words>
  <Application>Microsoft Office PowerPoint</Application>
  <PresentationFormat>Экран (4:3)</PresentationFormat>
  <Paragraphs>100</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Техническая</vt:lpstr>
      <vt:lpstr>СМЕРЧИ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про смерчи</dc:title>
  <dc:creator>Настя</dc:creator>
  <cp:lastModifiedBy>svg</cp:lastModifiedBy>
  <cp:revision>85</cp:revision>
  <dcterms:created xsi:type="dcterms:W3CDTF">2007-12-31T13:34:09Z</dcterms:created>
  <dcterms:modified xsi:type="dcterms:W3CDTF">2011-11-12T02:07:30Z</dcterms:modified>
</cp:coreProperties>
</file>